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918400" cy="192024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CDD0"/>
    <a:srgbClr val="FFFFFF"/>
    <a:srgbClr val="808080"/>
    <a:srgbClr val="F1F1F1"/>
    <a:srgbClr val="F8F8F8"/>
    <a:srgbClr val="DDDDDD"/>
    <a:srgbClr val="EAEAEA"/>
    <a:srgbClr val="800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 varScale="1">
        <p:scale>
          <a:sx n="27" d="100"/>
          <a:sy n="27" d="100"/>
        </p:scale>
        <p:origin x="390" y="132"/>
      </p:cViewPr>
      <p:guideLst>
        <p:guide orient="horz" pos="6048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2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3.901895206243032E-2"/>
          <c:y val="1.4729950900163666E-2"/>
          <c:w val="0.88740245261984396"/>
          <c:h val="0.9198036006546644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rgbClr val="800080"/>
            </a:solidFill>
            <a:ln w="285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96-46D4-B4B9-477087851C45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rgbClr val="FFFF99"/>
            </a:solidFill>
            <a:ln w="285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96-46D4-B4B9-477087851C45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rgbClr val="800000"/>
            </a:solidFill>
            <a:ln w="285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96-46D4-B4B9-477087851C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79498464"/>
        <c:axId val="1"/>
        <c:axId val="0"/>
      </c:bar3DChart>
      <c:catAx>
        <c:axId val="179498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71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713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71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79498464"/>
        <c:crosses val="autoZero"/>
        <c:crossBetween val="between"/>
      </c:valAx>
      <c:spPr>
        <a:noFill/>
        <a:ln w="5700">
          <a:noFill/>
        </a:ln>
      </c:spPr>
    </c:plotArea>
    <c:legend>
      <c:legendPos val="r"/>
      <c:layout>
        <c:manualLayout>
          <c:xMode val="edge"/>
          <c:yMode val="edge"/>
          <c:x val="0.93868450390189517"/>
          <c:y val="0.45008183306055649"/>
          <c:w val="5.6856187290969896E-2"/>
          <c:h val="9.9836333878887074E-2"/>
        </c:manualLayout>
      </c:layout>
      <c:overlay val="0"/>
      <c:spPr>
        <a:noFill/>
        <a:ln w="713">
          <a:solidFill>
            <a:schemeClr val="tx1"/>
          </a:solidFill>
          <a:prstDash val="solid"/>
        </a:ln>
      </c:spPr>
      <c:txPr>
        <a:bodyPr/>
        <a:lstStyle/>
        <a:p>
          <a:pPr>
            <a:defRPr sz="185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defTabSz="931992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992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17525" y="696913"/>
            <a:ext cx="597535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defTabSz="931992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smtClean="0"/>
            </a:lvl1pPr>
          </a:lstStyle>
          <a:p>
            <a:pPr>
              <a:defRPr/>
            </a:pPr>
            <a:fld id="{37B76F98-62D3-4AF1-8A90-C0CBCBC8EC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B4A3E6-7EBE-4FA3-9A9E-2EDF4EC3FF83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4" y="5965562"/>
            <a:ext cx="27981275" cy="41153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0880991"/>
            <a:ext cx="23044150" cy="4908021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66875-7AD8-482F-912E-2A000EABBA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2888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D1C45-6193-4C21-A957-3F8DBC3A33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630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6475" y="768615"/>
            <a:ext cx="7405688" cy="163853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6239" y="768615"/>
            <a:ext cx="22067837" cy="163853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4BD6C-5CB7-4182-A57B-0601547A6C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560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EE269-AAAA-425D-9CEB-B93E931D9F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546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12338579"/>
            <a:ext cx="27981275" cy="381529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8138054"/>
            <a:ext cx="27981275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63CCF-FA00-474D-83D2-F85BBD454D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6868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6238" y="4480190"/>
            <a:ext cx="14736762" cy="126738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35401" y="4480190"/>
            <a:ext cx="14736763" cy="126738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CB395-34E8-4943-A503-CEAC83A7C9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941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9" y="4298686"/>
            <a:ext cx="14544675" cy="179096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9" y="6089651"/>
            <a:ext cx="14544675" cy="110643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298686"/>
            <a:ext cx="14549438" cy="179096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089651"/>
            <a:ext cx="14549438" cy="110643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F1FA1-4454-4761-AC24-E8FA29ACAC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809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3CE8D-FED8-44CD-8421-9CB4BFF061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2525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94143-D39C-42D1-A35C-935537397C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1217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9" y="764912"/>
            <a:ext cx="10829925" cy="3254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764912"/>
            <a:ext cx="18402300" cy="163890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9" y="4019021"/>
            <a:ext cx="10829925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F6D75-C292-4D57-9B4B-9D56BC206E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155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1" y="13442421"/>
            <a:ext cx="19751675" cy="15853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1" y="1715029"/>
            <a:ext cx="19751675" cy="1152181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1" y="15027804"/>
            <a:ext cx="19751675" cy="22539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A9554-C611-4CF7-9F30-3E7F2249F2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4164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46238" y="768350"/>
            <a:ext cx="2962592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2156" tIns="141078" rIns="282156" bIns="14107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46238" y="4479925"/>
            <a:ext cx="29625925" cy="1267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2156" tIns="141078" rIns="282156" bIns="1410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46238" y="17487900"/>
            <a:ext cx="768032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2156" tIns="141078" rIns="282156" bIns="14107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4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7438" y="17487900"/>
            <a:ext cx="1042352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2156" tIns="141078" rIns="282156" bIns="14107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4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838" y="17487900"/>
            <a:ext cx="768032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82156" tIns="141078" rIns="282156" bIns="14107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4300" smtClean="0"/>
            </a:lvl1pPr>
          </a:lstStyle>
          <a:p>
            <a:pPr>
              <a:defRPr/>
            </a:pPr>
            <a:fld id="{111F0128-692E-42FD-A5B3-30B3D54811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20988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820988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2pPr>
      <a:lvl3pPr algn="ctr" defTabSz="2820988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3pPr>
      <a:lvl4pPr algn="ctr" defTabSz="2820988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4pPr>
      <a:lvl5pPr algn="ctr" defTabSz="2820988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5pPr>
      <a:lvl6pPr marL="457200" algn="ctr" defTabSz="2820988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6pPr>
      <a:lvl7pPr marL="914400" algn="ctr" defTabSz="2820988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7pPr>
      <a:lvl8pPr marL="1371600" algn="ctr" defTabSz="2820988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8pPr>
      <a:lvl9pPr marL="1828800" algn="ctr" defTabSz="2820988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Arial" charset="0"/>
        </a:defRPr>
      </a:lvl9pPr>
    </p:titleStyle>
    <p:bodyStyle>
      <a:lvl1pPr marL="1058863" indent="-1058863" algn="l" defTabSz="2820988" rtl="0" eaLnBrk="0" fontAlgn="base" hangingPunct="0">
        <a:spcBef>
          <a:spcPct val="20000"/>
        </a:spcBef>
        <a:spcAft>
          <a:spcPct val="0"/>
        </a:spcAft>
        <a:buChar char="•"/>
        <a:defRPr sz="9900">
          <a:solidFill>
            <a:schemeClr val="tx1"/>
          </a:solidFill>
          <a:latin typeface="+mn-lt"/>
          <a:ea typeface="+mn-ea"/>
          <a:cs typeface="+mn-cs"/>
        </a:defRPr>
      </a:lvl1pPr>
      <a:lvl2pPr marL="2292350" indent="-881063" algn="l" defTabSz="2820988" rtl="0" eaLnBrk="0" fontAlgn="base" hangingPunct="0">
        <a:spcBef>
          <a:spcPct val="20000"/>
        </a:spcBef>
        <a:spcAft>
          <a:spcPct val="0"/>
        </a:spcAft>
        <a:buChar char="–"/>
        <a:defRPr sz="8600">
          <a:solidFill>
            <a:schemeClr val="tx1"/>
          </a:solidFill>
          <a:latin typeface="+mn-lt"/>
        </a:defRPr>
      </a:lvl2pPr>
      <a:lvl3pPr marL="3527425" indent="-706438" algn="l" defTabSz="2820988" rtl="0" eaLnBrk="0" fontAlgn="base" hangingPunct="0">
        <a:spcBef>
          <a:spcPct val="20000"/>
        </a:spcBef>
        <a:spcAft>
          <a:spcPct val="0"/>
        </a:spcAft>
        <a:buChar char="•"/>
        <a:defRPr sz="7400">
          <a:solidFill>
            <a:schemeClr val="tx1"/>
          </a:solidFill>
          <a:latin typeface="+mn-lt"/>
        </a:defRPr>
      </a:lvl3pPr>
      <a:lvl4pPr marL="4937125" indent="-704850" algn="l" defTabSz="2820988" rtl="0" eaLnBrk="0" fontAlgn="base" hangingPunct="0">
        <a:spcBef>
          <a:spcPct val="20000"/>
        </a:spcBef>
        <a:spcAft>
          <a:spcPct val="0"/>
        </a:spcAft>
        <a:buChar char="–"/>
        <a:defRPr sz="6200">
          <a:solidFill>
            <a:schemeClr val="tx1"/>
          </a:solidFill>
          <a:latin typeface="+mn-lt"/>
        </a:defRPr>
      </a:lvl4pPr>
      <a:lvl5pPr marL="6348413" indent="-704850" algn="l" defTabSz="2820988" rtl="0" eaLnBrk="0" fontAlgn="base" hangingPunct="0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5pPr>
      <a:lvl6pPr marL="6805613" indent="-704850" algn="l" defTabSz="2820988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6pPr>
      <a:lvl7pPr marL="7262813" indent="-704850" algn="l" defTabSz="2820988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7pPr>
      <a:lvl8pPr marL="7720013" indent="-704850" algn="l" defTabSz="2820988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8pPr>
      <a:lvl9pPr marL="8177213" indent="-704850" algn="l" defTabSz="2820988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83" descr="cornerTR"/>
          <p:cNvPicPr>
            <a:picLocks noChangeAspect="1" noChangeArrowheads="1"/>
          </p:cNvPicPr>
          <p:nvPr/>
        </p:nvPicPr>
        <p:blipFill>
          <a:blip r:embed="rId3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1500" y="0"/>
            <a:ext cx="10756900" cy="627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29"/>
          <p:cNvSpPr txBox="1">
            <a:spLocks noChangeArrowheads="1"/>
          </p:cNvSpPr>
          <p:nvPr/>
        </p:nvSpPr>
        <p:spPr bwMode="auto">
          <a:xfrm>
            <a:off x="1098550" y="488950"/>
            <a:ext cx="23917275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2820988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820988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820988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820988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820988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820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820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820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820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600">
                <a:latin typeface="Arial Black" panose="020B0A04020102020204" pitchFamily="34" charset="0"/>
              </a:rPr>
              <a:t>Insert Your Poster Title Here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5600">
                <a:latin typeface="Arial Black" panose="020B0A04020102020204" pitchFamily="34" charset="0"/>
              </a:rPr>
              <a:t>A Second Line of Your Poster Title Can Go Here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800" b="1">
                <a:cs typeface="Arial" panose="020B0604020202020204" pitchFamily="34" charset="0"/>
              </a:rPr>
              <a:t>Authors and Institutions Can Go Here</a:t>
            </a:r>
          </a:p>
        </p:txBody>
      </p:sp>
      <p:sp>
        <p:nvSpPr>
          <p:cNvPr id="3076" name="Text Box 38"/>
          <p:cNvSpPr txBox="1">
            <a:spLocks noChangeArrowheads="1"/>
          </p:cNvSpPr>
          <p:nvPr/>
        </p:nvSpPr>
        <p:spPr bwMode="auto">
          <a:xfrm>
            <a:off x="1098550" y="4445000"/>
            <a:ext cx="6856413" cy="217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762375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600">
                <a:latin typeface="Arial Black" panose="020B0A04020102020204" pitchFamily="34" charset="0"/>
                <a:cs typeface="Arial" panose="020B0604020202020204" pitchFamily="34" charset="0"/>
              </a:rPr>
              <a:t>Abstract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200">
                <a:cs typeface="Arial" panose="020B0604020202020204" pitchFamily="34" charset="0"/>
              </a:rPr>
              <a:t>Text goes here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en-US" altLang="en-US" sz="5600"/>
          </a:p>
        </p:txBody>
      </p:sp>
      <p:sp>
        <p:nvSpPr>
          <p:cNvPr id="3077" name="Text Box 39"/>
          <p:cNvSpPr txBox="1">
            <a:spLocks noChangeArrowheads="1"/>
          </p:cNvSpPr>
          <p:nvPr/>
        </p:nvSpPr>
        <p:spPr bwMode="auto">
          <a:xfrm>
            <a:off x="9053513" y="4445000"/>
            <a:ext cx="685641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762375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600">
                <a:latin typeface="Arial Black" panose="020B0A04020102020204" pitchFamily="34" charset="0"/>
                <a:cs typeface="Arial" panose="020B0604020202020204" pitchFamily="34" charset="0"/>
              </a:rPr>
              <a:t>Objective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200">
                <a:cs typeface="Arial" panose="020B0604020202020204" pitchFamily="34" charset="0"/>
              </a:rPr>
              <a:t>Text goes here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en-US" altLang="en-US" sz="2200">
              <a:cs typeface="Arial" panose="020B0604020202020204" pitchFamily="34" charset="0"/>
            </a:endParaRPr>
          </a:p>
        </p:txBody>
      </p:sp>
      <p:sp>
        <p:nvSpPr>
          <p:cNvPr id="3078" name="Text Box 42"/>
          <p:cNvSpPr txBox="1">
            <a:spLocks noChangeArrowheads="1"/>
          </p:cNvSpPr>
          <p:nvPr/>
        </p:nvSpPr>
        <p:spPr bwMode="auto">
          <a:xfrm>
            <a:off x="17008475" y="4445000"/>
            <a:ext cx="6856413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762375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600">
                <a:latin typeface="Arial Black" panose="020B0A04020102020204" pitchFamily="34" charset="0"/>
                <a:cs typeface="Arial" panose="020B0604020202020204" pitchFamily="34" charset="0"/>
              </a:rPr>
              <a:t>Results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200">
                <a:cs typeface="Arial" panose="020B0604020202020204" pitchFamily="34" charset="0"/>
              </a:rPr>
              <a:t>Text goes here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en-US" altLang="en-US" sz="2200">
              <a:cs typeface="Arial" panose="020B0604020202020204" pitchFamily="34" charset="0"/>
            </a:endParaRPr>
          </a:p>
        </p:txBody>
      </p:sp>
      <p:sp>
        <p:nvSpPr>
          <p:cNvPr id="3079" name="Text Box 46"/>
          <p:cNvSpPr txBox="1">
            <a:spLocks noChangeArrowheads="1"/>
          </p:cNvSpPr>
          <p:nvPr/>
        </p:nvSpPr>
        <p:spPr bwMode="auto">
          <a:xfrm>
            <a:off x="9053513" y="8888413"/>
            <a:ext cx="685641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762375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600">
                <a:latin typeface="Arial Black" panose="020B0A04020102020204" pitchFamily="34" charset="0"/>
                <a:cs typeface="Arial" panose="020B0604020202020204" pitchFamily="34" charset="0"/>
              </a:rPr>
              <a:t>Methods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200">
                <a:cs typeface="Arial" panose="020B0604020202020204" pitchFamily="34" charset="0"/>
              </a:rPr>
              <a:t>Text goes here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en-US" altLang="en-US" sz="2200">
              <a:cs typeface="Arial" panose="020B0604020202020204" pitchFamily="34" charset="0"/>
            </a:endParaRPr>
          </a:p>
        </p:txBody>
      </p:sp>
      <p:sp>
        <p:nvSpPr>
          <p:cNvPr id="3080" name="Text Box 52"/>
          <p:cNvSpPr txBox="1">
            <a:spLocks noChangeArrowheads="1"/>
          </p:cNvSpPr>
          <p:nvPr/>
        </p:nvSpPr>
        <p:spPr bwMode="auto">
          <a:xfrm>
            <a:off x="24963438" y="13981113"/>
            <a:ext cx="685641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148" tIns="36573" rIns="73148" bIns="36573">
            <a:spAutoFit/>
          </a:bodyPr>
          <a:lstStyle>
            <a:lvl1pPr defTabSz="3762375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Arial Black" panose="020B0A04020102020204" pitchFamily="34" charset="0"/>
                <a:cs typeface="Arial" panose="020B0604020202020204" pitchFamily="34" charset="0"/>
              </a:rPr>
              <a:t>Acknowledgements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cs typeface="Arial" panose="020B0604020202020204" pitchFamily="34" charset="0"/>
              </a:rPr>
              <a:t>Text goes here</a:t>
            </a:r>
          </a:p>
        </p:txBody>
      </p:sp>
      <p:grpSp>
        <p:nvGrpSpPr>
          <p:cNvPr id="3081" name="Group 126"/>
          <p:cNvGrpSpPr>
            <a:grpSpLocks/>
          </p:cNvGrpSpPr>
          <p:nvPr/>
        </p:nvGrpSpPr>
        <p:grpSpPr bwMode="auto">
          <a:xfrm>
            <a:off x="17419638" y="14163675"/>
            <a:ext cx="6032500" cy="3197225"/>
            <a:chOff x="10973" y="7647"/>
            <a:chExt cx="3800" cy="1727"/>
          </a:xfrm>
        </p:grpSpPr>
        <p:grpSp>
          <p:nvGrpSpPr>
            <p:cNvPr id="3093" name="Group 57"/>
            <p:cNvGrpSpPr>
              <a:grpSpLocks/>
            </p:cNvGrpSpPr>
            <p:nvPr/>
          </p:nvGrpSpPr>
          <p:grpSpPr bwMode="auto">
            <a:xfrm>
              <a:off x="10973" y="7873"/>
              <a:ext cx="3800" cy="1501"/>
              <a:chOff x="5927" y="8539"/>
              <a:chExt cx="3800" cy="1501"/>
            </a:xfrm>
          </p:grpSpPr>
          <p:sp>
            <p:nvSpPr>
              <p:cNvPr id="3095" name="Rectangle 58"/>
              <p:cNvSpPr>
                <a:spLocks noChangeArrowheads="1"/>
              </p:cNvSpPr>
              <p:nvPr/>
            </p:nvSpPr>
            <p:spPr bwMode="auto">
              <a:xfrm>
                <a:off x="6091" y="8584"/>
                <a:ext cx="3136" cy="13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5600"/>
              </a:p>
            </p:txBody>
          </p:sp>
          <p:sp>
            <p:nvSpPr>
              <p:cNvPr id="3096" name="Line 59"/>
              <p:cNvSpPr>
                <a:spLocks noChangeShapeType="1"/>
              </p:cNvSpPr>
              <p:nvPr/>
            </p:nvSpPr>
            <p:spPr bwMode="auto">
              <a:xfrm>
                <a:off x="6091" y="9787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7" name="Line 60"/>
              <p:cNvSpPr>
                <a:spLocks noChangeShapeType="1"/>
              </p:cNvSpPr>
              <p:nvPr/>
            </p:nvSpPr>
            <p:spPr bwMode="auto">
              <a:xfrm>
                <a:off x="6091" y="9636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8" name="Line 61"/>
              <p:cNvSpPr>
                <a:spLocks noChangeShapeType="1"/>
              </p:cNvSpPr>
              <p:nvPr/>
            </p:nvSpPr>
            <p:spPr bwMode="auto">
              <a:xfrm>
                <a:off x="6091" y="9486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9" name="Line 62"/>
              <p:cNvSpPr>
                <a:spLocks noChangeShapeType="1"/>
              </p:cNvSpPr>
              <p:nvPr/>
            </p:nvSpPr>
            <p:spPr bwMode="auto">
              <a:xfrm>
                <a:off x="6091" y="9336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0" name="Line 63"/>
              <p:cNvSpPr>
                <a:spLocks noChangeShapeType="1"/>
              </p:cNvSpPr>
              <p:nvPr/>
            </p:nvSpPr>
            <p:spPr bwMode="auto">
              <a:xfrm>
                <a:off x="6091" y="9185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1" name="Line 64"/>
              <p:cNvSpPr>
                <a:spLocks noChangeShapeType="1"/>
              </p:cNvSpPr>
              <p:nvPr/>
            </p:nvSpPr>
            <p:spPr bwMode="auto">
              <a:xfrm>
                <a:off x="6091" y="9035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2" name="Line 65"/>
              <p:cNvSpPr>
                <a:spLocks noChangeShapeType="1"/>
              </p:cNvSpPr>
              <p:nvPr/>
            </p:nvSpPr>
            <p:spPr bwMode="auto">
              <a:xfrm>
                <a:off x="6091" y="8885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3" name="Line 66"/>
              <p:cNvSpPr>
                <a:spLocks noChangeShapeType="1"/>
              </p:cNvSpPr>
              <p:nvPr/>
            </p:nvSpPr>
            <p:spPr bwMode="auto">
              <a:xfrm>
                <a:off x="6091" y="8734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4" name="Line 67"/>
              <p:cNvSpPr>
                <a:spLocks noChangeShapeType="1"/>
              </p:cNvSpPr>
              <p:nvPr/>
            </p:nvSpPr>
            <p:spPr bwMode="auto">
              <a:xfrm>
                <a:off x="6091" y="8584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5" name="Rectangle 68"/>
              <p:cNvSpPr>
                <a:spLocks noChangeArrowheads="1"/>
              </p:cNvSpPr>
              <p:nvPr/>
            </p:nvSpPr>
            <p:spPr bwMode="auto">
              <a:xfrm>
                <a:off x="6091" y="8584"/>
                <a:ext cx="3136" cy="1353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5600"/>
              </a:p>
            </p:txBody>
          </p:sp>
          <p:sp>
            <p:nvSpPr>
              <p:cNvPr id="3106" name="Freeform 69"/>
              <p:cNvSpPr>
                <a:spLocks/>
              </p:cNvSpPr>
              <p:nvPr/>
            </p:nvSpPr>
            <p:spPr bwMode="auto">
              <a:xfrm>
                <a:off x="6091" y="9261"/>
                <a:ext cx="3136" cy="676"/>
              </a:xfrm>
              <a:custGeom>
                <a:avLst/>
                <a:gdLst>
                  <a:gd name="T0" fmla="*/ 0 w 3136"/>
                  <a:gd name="T1" fmla="*/ 676 h 676"/>
                  <a:gd name="T2" fmla="*/ 0 w 3136"/>
                  <a:gd name="T3" fmla="*/ 523 h 676"/>
                  <a:gd name="T4" fmla="*/ 1044 w 3136"/>
                  <a:gd name="T5" fmla="*/ 470 h 676"/>
                  <a:gd name="T6" fmla="*/ 2092 w 3136"/>
                  <a:gd name="T7" fmla="*/ 0 h 676"/>
                  <a:gd name="T8" fmla="*/ 3136 w 3136"/>
                  <a:gd name="T9" fmla="*/ 523 h 676"/>
                  <a:gd name="T10" fmla="*/ 3136 w 3136"/>
                  <a:gd name="T11" fmla="*/ 676 h 676"/>
                  <a:gd name="T12" fmla="*/ 2092 w 3136"/>
                  <a:gd name="T13" fmla="*/ 676 h 676"/>
                  <a:gd name="T14" fmla="*/ 1044 w 3136"/>
                  <a:gd name="T15" fmla="*/ 676 h 676"/>
                  <a:gd name="T16" fmla="*/ 0 w 3136"/>
                  <a:gd name="T17" fmla="*/ 676 h 6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676"/>
                  <a:gd name="T29" fmla="*/ 3136 w 3136"/>
                  <a:gd name="T30" fmla="*/ 676 h 67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676">
                    <a:moveTo>
                      <a:pt x="0" y="676"/>
                    </a:moveTo>
                    <a:lnTo>
                      <a:pt x="0" y="523"/>
                    </a:lnTo>
                    <a:lnTo>
                      <a:pt x="1044" y="470"/>
                    </a:lnTo>
                    <a:lnTo>
                      <a:pt x="2092" y="0"/>
                    </a:lnTo>
                    <a:lnTo>
                      <a:pt x="3136" y="523"/>
                    </a:lnTo>
                    <a:lnTo>
                      <a:pt x="3136" y="676"/>
                    </a:lnTo>
                    <a:lnTo>
                      <a:pt x="2092" y="676"/>
                    </a:lnTo>
                    <a:lnTo>
                      <a:pt x="1044" y="676"/>
                    </a:lnTo>
                    <a:lnTo>
                      <a:pt x="0" y="676"/>
                    </a:lnTo>
                    <a:close/>
                  </a:path>
                </a:pathLst>
              </a:custGeom>
              <a:solidFill>
                <a:srgbClr val="FFFF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7" name="Freeform 70"/>
              <p:cNvSpPr>
                <a:spLocks/>
              </p:cNvSpPr>
              <p:nvPr/>
            </p:nvSpPr>
            <p:spPr bwMode="auto">
              <a:xfrm>
                <a:off x="6091" y="9000"/>
                <a:ext cx="3136" cy="784"/>
              </a:xfrm>
              <a:custGeom>
                <a:avLst/>
                <a:gdLst>
                  <a:gd name="T0" fmla="*/ 0 w 3136"/>
                  <a:gd name="T1" fmla="*/ 784 h 784"/>
                  <a:gd name="T2" fmla="*/ 0 w 3136"/>
                  <a:gd name="T3" fmla="*/ 553 h 784"/>
                  <a:gd name="T4" fmla="*/ 1044 w 3136"/>
                  <a:gd name="T5" fmla="*/ 441 h 784"/>
                  <a:gd name="T6" fmla="*/ 2092 w 3136"/>
                  <a:gd name="T7" fmla="*/ 0 h 784"/>
                  <a:gd name="T8" fmla="*/ 3136 w 3136"/>
                  <a:gd name="T9" fmla="*/ 546 h 784"/>
                  <a:gd name="T10" fmla="*/ 3136 w 3136"/>
                  <a:gd name="T11" fmla="*/ 784 h 784"/>
                  <a:gd name="T12" fmla="*/ 2092 w 3136"/>
                  <a:gd name="T13" fmla="*/ 261 h 784"/>
                  <a:gd name="T14" fmla="*/ 1044 w 3136"/>
                  <a:gd name="T15" fmla="*/ 731 h 784"/>
                  <a:gd name="T16" fmla="*/ 0 w 3136"/>
                  <a:gd name="T17" fmla="*/ 784 h 78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784"/>
                  <a:gd name="T29" fmla="*/ 3136 w 3136"/>
                  <a:gd name="T30" fmla="*/ 784 h 78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784">
                    <a:moveTo>
                      <a:pt x="0" y="784"/>
                    </a:moveTo>
                    <a:lnTo>
                      <a:pt x="0" y="553"/>
                    </a:lnTo>
                    <a:lnTo>
                      <a:pt x="1044" y="441"/>
                    </a:lnTo>
                    <a:lnTo>
                      <a:pt x="2092" y="0"/>
                    </a:lnTo>
                    <a:lnTo>
                      <a:pt x="3136" y="546"/>
                    </a:lnTo>
                    <a:lnTo>
                      <a:pt x="3136" y="784"/>
                    </a:lnTo>
                    <a:lnTo>
                      <a:pt x="2092" y="261"/>
                    </a:lnTo>
                    <a:lnTo>
                      <a:pt x="1044" y="731"/>
                    </a:lnTo>
                    <a:lnTo>
                      <a:pt x="0" y="784"/>
                    </a:lnTo>
                    <a:close/>
                  </a:path>
                </a:pathLst>
              </a:custGeom>
              <a:solidFill>
                <a:srgbClr val="8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8" name="Freeform 71"/>
              <p:cNvSpPr>
                <a:spLocks/>
              </p:cNvSpPr>
              <p:nvPr/>
            </p:nvSpPr>
            <p:spPr bwMode="auto">
              <a:xfrm>
                <a:off x="6091" y="8662"/>
                <a:ext cx="3136" cy="891"/>
              </a:xfrm>
              <a:custGeom>
                <a:avLst/>
                <a:gdLst>
                  <a:gd name="T0" fmla="*/ 0 w 3136"/>
                  <a:gd name="T1" fmla="*/ 891 h 891"/>
                  <a:gd name="T2" fmla="*/ 0 w 3136"/>
                  <a:gd name="T3" fmla="*/ 547 h 891"/>
                  <a:gd name="T4" fmla="*/ 1044 w 3136"/>
                  <a:gd name="T5" fmla="*/ 426 h 891"/>
                  <a:gd name="T6" fmla="*/ 2092 w 3136"/>
                  <a:gd name="T7" fmla="*/ 0 h 891"/>
                  <a:gd name="T8" fmla="*/ 3136 w 3136"/>
                  <a:gd name="T9" fmla="*/ 554 h 891"/>
                  <a:gd name="T10" fmla="*/ 3136 w 3136"/>
                  <a:gd name="T11" fmla="*/ 884 h 891"/>
                  <a:gd name="T12" fmla="*/ 2092 w 3136"/>
                  <a:gd name="T13" fmla="*/ 338 h 891"/>
                  <a:gd name="T14" fmla="*/ 1044 w 3136"/>
                  <a:gd name="T15" fmla="*/ 779 h 891"/>
                  <a:gd name="T16" fmla="*/ 0 w 3136"/>
                  <a:gd name="T17" fmla="*/ 891 h 89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891"/>
                  <a:gd name="T29" fmla="*/ 3136 w 3136"/>
                  <a:gd name="T30" fmla="*/ 891 h 89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891">
                    <a:moveTo>
                      <a:pt x="0" y="891"/>
                    </a:moveTo>
                    <a:lnTo>
                      <a:pt x="0" y="547"/>
                    </a:lnTo>
                    <a:lnTo>
                      <a:pt x="1044" y="426"/>
                    </a:lnTo>
                    <a:lnTo>
                      <a:pt x="2092" y="0"/>
                    </a:lnTo>
                    <a:lnTo>
                      <a:pt x="3136" y="554"/>
                    </a:lnTo>
                    <a:lnTo>
                      <a:pt x="3136" y="884"/>
                    </a:lnTo>
                    <a:lnTo>
                      <a:pt x="2092" y="338"/>
                    </a:lnTo>
                    <a:lnTo>
                      <a:pt x="1044" y="779"/>
                    </a:lnTo>
                    <a:lnTo>
                      <a:pt x="0" y="891"/>
                    </a:lnTo>
                    <a:close/>
                  </a:path>
                </a:pathLst>
              </a:cu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9" name="Freeform 72"/>
              <p:cNvSpPr>
                <a:spLocks/>
              </p:cNvSpPr>
              <p:nvPr/>
            </p:nvSpPr>
            <p:spPr bwMode="auto">
              <a:xfrm>
                <a:off x="6091" y="9261"/>
                <a:ext cx="3136" cy="676"/>
              </a:xfrm>
              <a:custGeom>
                <a:avLst/>
                <a:gdLst>
                  <a:gd name="T0" fmla="*/ 0 w 3136"/>
                  <a:gd name="T1" fmla="*/ 676 h 676"/>
                  <a:gd name="T2" fmla="*/ 0 w 3136"/>
                  <a:gd name="T3" fmla="*/ 523 h 676"/>
                  <a:gd name="T4" fmla="*/ 1044 w 3136"/>
                  <a:gd name="T5" fmla="*/ 470 h 676"/>
                  <a:gd name="T6" fmla="*/ 2092 w 3136"/>
                  <a:gd name="T7" fmla="*/ 0 h 676"/>
                  <a:gd name="T8" fmla="*/ 3136 w 3136"/>
                  <a:gd name="T9" fmla="*/ 523 h 676"/>
                  <a:gd name="T10" fmla="*/ 3136 w 3136"/>
                  <a:gd name="T11" fmla="*/ 676 h 676"/>
                  <a:gd name="T12" fmla="*/ 2092 w 3136"/>
                  <a:gd name="T13" fmla="*/ 676 h 676"/>
                  <a:gd name="T14" fmla="*/ 1044 w 3136"/>
                  <a:gd name="T15" fmla="*/ 676 h 676"/>
                  <a:gd name="T16" fmla="*/ 0 w 3136"/>
                  <a:gd name="T17" fmla="*/ 676 h 67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676"/>
                  <a:gd name="T29" fmla="*/ 3136 w 3136"/>
                  <a:gd name="T30" fmla="*/ 676 h 67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676">
                    <a:moveTo>
                      <a:pt x="0" y="676"/>
                    </a:moveTo>
                    <a:lnTo>
                      <a:pt x="0" y="523"/>
                    </a:lnTo>
                    <a:lnTo>
                      <a:pt x="1044" y="470"/>
                    </a:lnTo>
                    <a:lnTo>
                      <a:pt x="2092" y="0"/>
                    </a:lnTo>
                    <a:lnTo>
                      <a:pt x="3136" y="523"/>
                    </a:lnTo>
                    <a:lnTo>
                      <a:pt x="3136" y="676"/>
                    </a:lnTo>
                    <a:lnTo>
                      <a:pt x="2092" y="676"/>
                    </a:lnTo>
                    <a:lnTo>
                      <a:pt x="1044" y="676"/>
                    </a:lnTo>
                    <a:lnTo>
                      <a:pt x="0" y="676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0" name="Freeform 73"/>
              <p:cNvSpPr>
                <a:spLocks/>
              </p:cNvSpPr>
              <p:nvPr/>
            </p:nvSpPr>
            <p:spPr bwMode="auto">
              <a:xfrm>
                <a:off x="6091" y="9000"/>
                <a:ext cx="3136" cy="784"/>
              </a:xfrm>
              <a:custGeom>
                <a:avLst/>
                <a:gdLst>
                  <a:gd name="T0" fmla="*/ 0 w 3136"/>
                  <a:gd name="T1" fmla="*/ 784 h 784"/>
                  <a:gd name="T2" fmla="*/ 0 w 3136"/>
                  <a:gd name="T3" fmla="*/ 553 h 784"/>
                  <a:gd name="T4" fmla="*/ 1044 w 3136"/>
                  <a:gd name="T5" fmla="*/ 441 h 784"/>
                  <a:gd name="T6" fmla="*/ 2092 w 3136"/>
                  <a:gd name="T7" fmla="*/ 0 h 784"/>
                  <a:gd name="T8" fmla="*/ 3136 w 3136"/>
                  <a:gd name="T9" fmla="*/ 546 h 784"/>
                  <a:gd name="T10" fmla="*/ 3136 w 3136"/>
                  <a:gd name="T11" fmla="*/ 784 h 784"/>
                  <a:gd name="T12" fmla="*/ 2092 w 3136"/>
                  <a:gd name="T13" fmla="*/ 261 h 784"/>
                  <a:gd name="T14" fmla="*/ 1044 w 3136"/>
                  <a:gd name="T15" fmla="*/ 731 h 784"/>
                  <a:gd name="T16" fmla="*/ 0 w 3136"/>
                  <a:gd name="T17" fmla="*/ 784 h 78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784"/>
                  <a:gd name="T29" fmla="*/ 3136 w 3136"/>
                  <a:gd name="T30" fmla="*/ 784 h 78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784">
                    <a:moveTo>
                      <a:pt x="0" y="784"/>
                    </a:moveTo>
                    <a:lnTo>
                      <a:pt x="0" y="553"/>
                    </a:lnTo>
                    <a:lnTo>
                      <a:pt x="1044" y="441"/>
                    </a:lnTo>
                    <a:lnTo>
                      <a:pt x="2092" y="0"/>
                    </a:lnTo>
                    <a:lnTo>
                      <a:pt x="3136" y="546"/>
                    </a:lnTo>
                    <a:lnTo>
                      <a:pt x="3136" y="784"/>
                    </a:lnTo>
                    <a:lnTo>
                      <a:pt x="2092" y="261"/>
                    </a:lnTo>
                    <a:lnTo>
                      <a:pt x="1044" y="731"/>
                    </a:lnTo>
                    <a:lnTo>
                      <a:pt x="0" y="784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1" name="Freeform 74"/>
              <p:cNvSpPr>
                <a:spLocks/>
              </p:cNvSpPr>
              <p:nvPr/>
            </p:nvSpPr>
            <p:spPr bwMode="auto">
              <a:xfrm>
                <a:off x="6091" y="8662"/>
                <a:ext cx="3136" cy="891"/>
              </a:xfrm>
              <a:custGeom>
                <a:avLst/>
                <a:gdLst>
                  <a:gd name="T0" fmla="*/ 0 w 3136"/>
                  <a:gd name="T1" fmla="*/ 891 h 891"/>
                  <a:gd name="T2" fmla="*/ 0 w 3136"/>
                  <a:gd name="T3" fmla="*/ 547 h 891"/>
                  <a:gd name="T4" fmla="*/ 1044 w 3136"/>
                  <a:gd name="T5" fmla="*/ 426 h 891"/>
                  <a:gd name="T6" fmla="*/ 2092 w 3136"/>
                  <a:gd name="T7" fmla="*/ 0 h 891"/>
                  <a:gd name="T8" fmla="*/ 3136 w 3136"/>
                  <a:gd name="T9" fmla="*/ 554 h 891"/>
                  <a:gd name="T10" fmla="*/ 3136 w 3136"/>
                  <a:gd name="T11" fmla="*/ 884 h 891"/>
                  <a:gd name="T12" fmla="*/ 2092 w 3136"/>
                  <a:gd name="T13" fmla="*/ 338 h 891"/>
                  <a:gd name="T14" fmla="*/ 1044 w 3136"/>
                  <a:gd name="T15" fmla="*/ 779 h 891"/>
                  <a:gd name="T16" fmla="*/ 0 w 3136"/>
                  <a:gd name="T17" fmla="*/ 891 h 89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3136"/>
                  <a:gd name="T28" fmla="*/ 0 h 891"/>
                  <a:gd name="T29" fmla="*/ 3136 w 3136"/>
                  <a:gd name="T30" fmla="*/ 891 h 89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3136" h="891">
                    <a:moveTo>
                      <a:pt x="0" y="891"/>
                    </a:moveTo>
                    <a:lnTo>
                      <a:pt x="0" y="547"/>
                    </a:lnTo>
                    <a:lnTo>
                      <a:pt x="1044" y="426"/>
                    </a:lnTo>
                    <a:lnTo>
                      <a:pt x="2092" y="0"/>
                    </a:lnTo>
                    <a:lnTo>
                      <a:pt x="3136" y="554"/>
                    </a:lnTo>
                    <a:lnTo>
                      <a:pt x="3136" y="884"/>
                    </a:lnTo>
                    <a:lnTo>
                      <a:pt x="2092" y="338"/>
                    </a:lnTo>
                    <a:lnTo>
                      <a:pt x="1044" y="779"/>
                    </a:lnTo>
                    <a:lnTo>
                      <a:pt x="0" y="891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2" name="Line 75"/>
              <p:cNvSpPr>
                <a:spLocks noChangeShapeType="1"/>
              </p:cNvSpPr>
              <p:nvPr/>
            </p:nvSpPr>
            <p:spPr bwMode="auto">
              <a:xfrm>
                <a:off x="6091" y="8584"/>
                <a:ext cx="0" cy="1353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3" name="Line 76"/>
              <p:cNvSpPr>
                <a:spLocks noChangeShapeType="1"/>
              </p:cNvSpPr>
              <p:nvPr/>
            </p:nvSpPr>
            <p:spPr bwMode="auto">
              <a:xfrm>
                <a:off x="6066" y="9937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4" name="Line 77"/>
              <p:cNvSpPr>
                <a:spLocks noChangeShapeType="1"/>
              </p:cNvSpPr>
              <p:nvPr/>
            </p:nvSpPr>
            <p:spPr bwMode="auto">
              <a:xfrm>
                <a:off x="6066" y="9787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5" name="Line 78"/>
              <p:cNvSpPr>
                <a:spLocks noChangeShapeType="1"/>
              </p:cNvSpPr>
              <p:nvPr/>
            </p:nvSpPr>
            <p:spPr bwMode="auto">
              <a:xfrm>
                <a:off x="6066" y="9636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6" name="Line 79"/>
              <p:cNvSpPr>
                <a:spLocks noChangeShapeType="1"/>
              </p:cNvSpPr>
              <p:nvPr/>
            </p:nvSpPr>
            <p:spPr bwMode="auto">
              <a:xfrm>
                <a:off x="6066" y="9486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7" name="Line 80"/>
              <p:cNvSpPr>
                <a:spLocks noChangeShapeType="1"/>
              </p:cNvSpPr>
              <p:nvPr/>
            </p:nvSpPr>
            <p:spPr bwMode="auto">
              <a:xfrm>
                <a:off x="6066" y="9336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8" name="Line 81"/>
              <p:cNvSpPr>
                <a:spLocks noChangeShapeType="1"/>
              </p:cNvSpPr>
              <p:nvPr/>
            </p:nvSpPr>
            <p:spPr bwMode="auto">
              <a:xfrm>
                <a:off x="6066" y="9185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19" name="Line 82"/>
              <p:cNvSpPr>
                <a:spLocks noChangeShapeType="1"/>
              </p:cNvSpPr>
              <p:nvPr/>
            </p:nvSpPr>
            <p:spPr bwMode="auto">
              <a:xfrm>
                <a:off x="6066" y="9035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0" name="Line 83"/>
              <p:cNvSpPr>
                <a:spLocks noChangeShapeType="1"/>
              </p:cNvSpPr>
              <p:nvPr/>
            </p:nvSpPr>
            <p:spPr bwMode="auto">
              <a:xfrm>
                <a:off x="6066" y="8885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1" name="Line 84"/>
              <p:cNvSpPr>
                <a:spLocks noChangeShapeType="1"/>
              </p:cNvSpPr>
              <p:nvPr/>
            </p:nvSpPr>
            <p:spPr bwMode="auto">
              <a:xfrm>
                <a:off x="6066" y="8734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2" name="Line 85"/>
              <p:cNvSpPr>
                <a:spLocks noChangeShapeType="1"/>
              </p:cNvSpPr>
              <p:nvPr/>
            </p:nvSpPr>
            <p:spPr bwMode="auto">
              <a:xfrm>
                <a:off x="6066" y="8584"/>
                <a:ext cx="25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3" name="Line 86"/>
              <p:cNvSpPr>
                <a:spLocks noChangeShapeType="1"/>
              </p:cNvSpPr>
              <p:nvPr/>
            </p:nvSpPr>
            <p:spPr bwMode="auto">
              <a:xfrm>
                <a:off x="6091" y="9937"/>
                <a:ext cx="3136" cy="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4" name="Line 87"/>
              <p:cNvSpPr>
                <a:spLocks noChangeShapeType="1"/>
              </p:cNvSpPr>
              <p:nvPr/>
            </p:nvSpPr>
            <p:spPr bwMode="auto">
              <a:xfrm flipV="1">
                <a:off x="6091" y="9937"/>
                <a:ext cx="0" cy="1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5" name="Line 88"/>
              <p:cNvSpPr>
                <a:spLocks noChangeShapeType="1"/>
              </p:cNvSpPr>
              <p:nvPr/>
            </p:nvSpPr>
            <p:spPr bwMode="auto">
              <a:xfrm flipV="1">
                <a:off x="7135" y="9937"/>
                <a:ext cx="0" cy="1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6" name="Line 89"/>
              <p:cNvSpPr>
                <a:spLocks noChangeShapeType="1"/>
              </p:cNvSpPr>
              <p:nvPr/>
            </p:nvSpPr>
            <p:spPr bwMode="auto">
              <a:xfrm flipV="1">
                <a:off x="8183" y="9937"/>
                <a:ext cx="0" cy="1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7" name="Line 90"/>
              <p:cNvSpPr>
                <a:spLocks noChangeShapeType="1"/>
              </p:cNvSpPr>
              <p:nvPr/>
            </p:nvSpPr>
            <p:spPr bwMode="auto">
              <a:xfrm flipV="1">
                <a:off x="9227" y="9937"/>
                <a:ext cx="0" cy="1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8" name="Rectangle 91"/>
              <p:cNvSpPr>
                <a:spLocks noChangeArrowheads="1"/>
              </p:cNvSpPr>
              <p:nvPr/>
            </p:nvSpPr>
            <p:spPr bwMode="auto">
              <a:xfrm>
                <a:off x="6007" y="9892"/>
                <a:ext cx="40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0</a:t>
                </a:r>
                <a:endParaRPr lang="en-US" altLang="en-US" sz="9000"/>
              </a:p>
            </p:txBody>
          </p:sp>
          <p:sp>
            <p:nvSpPr>
              <p:cNvPr id="3129" name="Rectangle 92"/>
              <p:cNvSpPr>
                <a:spLocks noChangeArrowheads="1"/>
              </p:cNvSpPr>
              <p:nvPr/>
            </p:nvSpPr>
            <p:spPr bwMode="auto">
              <a:xfrm>
                <a:off x="5967" y="9743"/>
                <a:ext cx="81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20</a:t>
                </a:r>
                <a:endParaRPr lang="en-US" altLang="en-US" sz="9000"/>
              </a:p>
            </p:txBody>
          </p:sp>
          <p:sp>
            <p:nvSpPr>
              <p:cNvPr id="3130" name="Rectangle 93"/>
              <p:cNvSpPr>
                <a:spLocks noChangeArrowheads="1"/>
              </p:cNvSpPr>
              <p:nvPr/>
            </p:nvSpPr>
            <p:spPr bwMode="auto">
              <a:xfrm>
                <a:off x="5967" y="9591"/>
                <a:ext cx="81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40</a:t>
                </a:r>
                <a:endParaRPr lang="en-US" altLang="en-US" sz="9000"/>
              </a:p>
            </p:txBody>
          </p:sp>
          <p:sp>
            <p:nvSpPr>
              <p:cNvPr id="3131" name="Rectangle 94"/>
              <p:cNvSpPr>
                <a:spLocks noChangeArrowheads="1"/>
              </p:cNvSpPr>
              <p:nvPr/>
            </p:nvSpPr>
            <p:spPr bwMode="auto">
              <a:xfrm>
                <a:off x="5967" y="9441"/>
                <a:ext cx="81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60</a:t>
                </a:r>
                <a:endParaRPr lang="en-US" altLang="en-US" sz="9000"/>
              </a:p>
            </p:txBody>
          </p:sp>
          <p:sp>
            <p:nvSpPr>
              <p:cNvPr id="3132" name="Rectangle 95"/>
              <p:cNvSpPr>
                <a:spLocks noChangeArrowheads="1"/>
              </p:cNvSpPr>
              <p:nvPr/>
            </p:nvSpPr>
            <p:spPr bwMode="auto">
              <a:xfrm>
                <a:off x="5967" y="9291"/>
                <a:ext cx="81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80</a:t>
                </a:r>
                <a:endParaRPr lang="en-US" altLang="en-US" sz="9000"/>
              </a:p>
            </p:txBody>
          </p:sp>
          <p:sp>
            <p:nvSpPr>
              <p:cNvPr id="3133" name="Rectangle 96"/>
              <p:cNvSpPr>
                <a:spLocks noChangeArrowheads="1"/>
              </p:cNvSpPr>
              <p:nvPr/>
            </p:nvSpPr>
            <p:spPr bwMode="auto">
              <a:xfrm>
                <a:off x="5927" y="9140"/>
                <a:ext cx="121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100</a:t>
                </a:r>
                <a:endParaRPr lang="en-US" altLang="en-US" sz="9000"/>
              </a:p>
            </p:txBody>
          </p:sp>
          <p:sp>
            <p:nvSpPr>
              <p:cNvPr id="3134" name="Rectangle 97"/>
              <p:cNvSpPr>
                <a:spLocks noChangeArrowheads="1"/>
              </p:cNvSpPr>
              <p:nvPr/>
            </p:nvSpPr>
            <p:spPr bwMode="auto">
              <a:xfrm>
                <a:off x="5927" y="8990"/>
                <a:ext cx="121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120</a:t>
                </a:r>
                <a:endParaRPr lang="en-US" altLang="en-US" sz="9000"/>
              </a:p>
            </p:txBody>
          </p:sp>
          <p:sp>
            <p:nvSpPr>
              <p:cNvPr id="3135" name="Rectangle 98"/>
              <p:cNvSpPr>
                <a:spLocks noChangeArrowheads="1"/>
              </p:cNvSpPr>
              <p:nvPr/>
            </p:nvSpPr>
            <p:spPr bwMode="auto">
              <a:xfrm>
                <a:off x="5927" y="8840"/>
                <a:ext cx="121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140</a:t>
                </a:r>
                <a:endParaRPr lang="en-US" altLang="en-US" sz="9000"/>
              </a:p>
            </p:txBody>
          </p:sp>
          <p:sp>
            <p:nvSpPr>
              <p:cNvPr id="3136" name="Rectangle 99"/>
              <p:cNvSpPr>
                <a:spLocks noChangeArrowheads="1"/>
              </p:cNvSpPr>
              <p:nvPr/>
            </p:nvSpPr>
            <p:spPr bwMode="auto">
              <a:xfrm>
                <a:off x="5927" y="8689"/>
                <a:ext cx="121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160</a:t>
                </a:r>
                <a:endParaRPr lang="en-US" altLang="en-US" sz="9000"/>
              </a:p>
            </p:txBody>
          </p:sp>
          <p:sp>
            <p:nvSpPr>
              <p:cNvPr id="3137" name="Rectangle 100"/>
              <p:cNvSpPr>
                <a:spLocks noChangeArrowheads="1"/>
              </p:cNvSpPr>
              <p:nvPr/>
            </p:nvSpPr>
            <p:spPr bwMode="auto">
              <a:xfrm>
                <a:off x="5927" y="8539"/>
                <a:ext cx="121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180</a:t>
                </a:r>
                <a:endParaRPr lang="en-US" altLang="en-US" sz="9000"/>
              </a:p>
            </p:txBody>
          </p:sp>
          <p:sp>
            <p:nvSpPr>
              <p:cNvPr id="3138" name="Rectangle 101"/>
              <p:cNvSpPr>
                <a:spLocks noChangeArrowheads="1"/>
              </p:cNvSpPr>
              <p:nvPr/>
            </p:nvSpPr>
            <p:spPr bwMode="auto">
              <a:xfrm>
                <a:off x="5971" y="9965"/>
                <a:ext cx="234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1st Qtr</a:t>
                </a:r>
                <a:endParaRPr lang="en-US" altLang="en-US" sz="9000"/>
              </a:p>
            </p:txBody>
          </p:sp>
          <p:sp>
            <p:nvSpPr>
              <p:cNvPr id="3139" name="Rectangle 102"/>
              <p:cNvSpPr>
                <a:spLocks noChangeArrowheads="1"/>
              </p:cNvSpPr>
              <p:nvPr/>
            </p:nvSpPr>
            <p:spPr bwMode="auto">
              <a:xfrm>
                <a:off x="7003" y="9965"/>
                <a:ext cx="259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2nd Qtr</a:t>
                </a:r>
                <a:endParaRPr lang="en-US" altLang="en-US" sz="9000"/>
              </a:p>
            </p:txBody>
          </p:sp>
          <p:sp>
            <p:nvSpPr>
              <p:cNvPr id="3140" name="Rectangle 103"/>
              <p:cNvSpPr>
                <a:spLocks noChangeArrowheads="1"/>
              </p:cNvSpPr>
              <p:nvPr/>
            </p:nvSpPr>
            <p:spPr bwMode="auto">
              <a:xfrm>
                <a:off x="8060" y="9965"/>
                <a:ext cx="242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3rd Qtr</a:t>
                </a:r>
                <a:endParaRPr lang="en-US" altLang="en-US" sz="9000"/>
              </a:p>
            </p:txBody>
          </p:sp>
          <p:sp>
            <p:nvSpPr>
              <p:cNvPr id="3141" name="Rectangle 104"/>
              <p:cNvSpPr>
                <a:spLocks noChangeArrowheads="1"/>
              </p:cNvSpPr>
              <p:nvPr/>
            </p:nvSpPr>
            <p:spPr bwMode="auto">
              <a:xfrm>
                <a:off x="9104" y="9965"/>
                <a:ext cx="238" cy="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2820988">
                  <a:spcBef>
                    <a:spcPct val="20000"/>
                  </a:spcBef>
                  <a:buChar char="•"/>
                  <a:defRPr sz="99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2820988">
                  <a:spcBef>
                    <a:spcPct val="20000"/>
                  </a:spcBef>
                  <a:buChar char="–"/>
                  <a:defRPr sz="8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2820988">
                  <a:spcBef>
                    <a:spcPct val="20000"/>
                  </a:spcBef>
                  <a:buChar char="•"/>
                  <a:defRPr sz="7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2820988">
                  <a:spcBef>
                    <a:spcPct val="20000"/>
                  </a:spcBef>
                  <a:buChar char="–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2820988">
                  <a:spcBef>
                    <a:spcPct val="20000"/>
                  </a:spcBef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28209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6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>
                    <a:solidFill>
                      <a:srgbClr val="000000"/>
                    </a:solidFill>
                  </a:rPr>
                  <a:t>4th Qtr</a:t>
                </a:r>
                <a:endParaRPr lang="en-US" altLang="en-US" sz="9000"/>
              </a:p>
            </p:txBody>
          </p:sp>
          <p:grpSp>
            <p:nvGrpSpPr>
              <p:cNvPr id="3142" name="Group 105"/>
              <p:cNvGrpSpPr>
                <a:grpSpLocks/>
              </p:cNvGrpSpPr>
              <p:nvPr/>
            </p:nvGrpSpPr>
            <p:grpSpPr bwMode="auto">
              <a:xfrm>
                <a:off x="9407" y="9181"/>
                <a:ext cx="320" cy="214"/>
                <a:chOff x="9407" y="9181"/>
                <a:chExt cx="320" cy="214"/>
              </a:xfrm>
            </p:grpSpPr>
            <p:sp>
              <p:nvSpPr>
                <p:cNvPr id="3143" name="Rectangle 106"/>
                <p:cNvSpPr>
                  <a:spLocks noChangeArrowheads="1"/>
                </p:cNvSpPr>
                <p:nvPr/>
              </p:nvSpPr>
              <p:spPr bwMode="auto">
                <a:xfrm>
                  <a:off x="9407" y="9181"/>
                  <a:ext cx="320" cy="214"/>
                </a:xfrm>
                <a:prstGeom prst="rect">
                  <a:avLst/>
                </a:prstGeom>
                <a:noFill/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9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8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5600"/>
                </a:p>
              </p:txBody>
            </p:sp>
            <p:sp>
              <p:nvSpPr>
                <p:cNvPr id="3144" name="Rectangle 107"/>
                <p:cNvSpPr>
                  <a:spLocks noChangeArrowheads="1"/>
                </p:cNvSpPr>
                <p:nvPr/>
              </p:nvSpPr>
              <p:spPr bwMode="auto">
                <a:xfrm>
                  <a:off x="9432" y="9212"/>
                  <a:ext cx="67" cy="28"/>
                </a:xfrm>
                <a:prstGeom prst="rect">
                  <a:avLst/>
                </a:prstGeom>
                <a:solidFill>
                  <a:srgbClr val="80000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9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8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5600"/>
                </a:p>
              </p:txBody>
            </p:sp>
            <p:sp>
              <p:nvSpPr>
                <p:cNvPr id="3145" name="Rectangle 108"/>
                <p:cNvSpPr>
                  <a:spLocks noChangeArrowheads="1"/>
                </p:cNvSpPr>
                <p:nvPr/>
              </p:nvSpPr>
              <p:spPr bwMode="auto">
                <a:xfrm>
                  <a:off x="9522" y="9187"/>
                  <a:ext cx="150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defTabSz="2820988">
                    <a:spcBef>
                      <a:spcPct val="20000"/>
                    </a:spcBef>
                    <a:buChar char="•"/>
                    <a:defRPr sz="9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2820988">
                    <a:spcBef>
                      <a:spcPct val="20000"/>
                    </a:spcBef>
                    <a:buChar char="–"/>
                    <a:defRPr sz="8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2820988">
                    <a:spcBef>
                      <a:spcPct val="20000"/>
                    </a:spcBef>
                    <a:buChar char="•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2820988">
                    <a:spcBef>
                      <a:spcPct val="20000"/>
                    </a:spcBef>
                    <a:buChar char="–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2820988">
                    <a:spcBef>
                      <a:spcPct val="20000"/>
                    </a:spcBef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28209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28209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28209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28209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700" b="1">
                      <a:solidFill>
                        <a:srgbClr val="000000"/>
                      </a:solidFill>
                    </a:rPr>
                    <a:t>North</a:t>
                  </a:r>
                  <a:endParaRPr lang="en-US" altLang="en-US" sz="7400"/>
                </a:p>
              </p:txBody>
            </p:sp>
            <p:sp>
              <p:nvSpPr>
                <p:cNvPr id="3146" name="Rectangle 109"/>
                <p:cNvSpPr>
                  <a:spLocks noChangeArrowheads="1"/>
                </p:cNvSpPr>
                <p:nvPr/>
              </p:nvSpPr>
              <p:spPr bwMode="auto">
                <a:xfrm>
                  <a:off x="9432" y="9275"/>
                  <a:ext cx="67" cy="28"/>
                </a:xfrm>
                <a:prstGeom prst="rect">
                  <a:avLst/>
                </a:prstGeom>
                <a:solidFill>
                  <a:srgbClr val="80008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9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8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5600"/>
                </a:p>
              </p:txBody>
            </p:sp>
            <p:sp>
              <p:nvSpPr>
                <p:cNvPr id="3147" name="Rectangle 110"/>
                <p:cNvSpPr>
                  <a:spLocks noChangeArrowheads="1"/>
                </p:cNvSpPr>
                <p:nvPr/>
              </p:nvSpPr>
              <p:spPr bwMode="auto">
                <a:xfrm>
                  <a:off x="9522" y="9257"/>
                  <a:ext cx="135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defTabSz="2820988">
                    <a:spcBef>
                      <a:spcPct val="20000"/>
                    </a:spcBef>
                    <a:buChar char="•"/>
                    <a:defRPr sz="9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2820988">
                    <a:spcBef>
                      <a:spcPct val="20000"/>
                    </a:spcBef>
                    <a:buChar char="–"/>
                    <a:defRPr sz="8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2820988">
                    <a:spcBef>
                      <a:spcPct val="20000"/>
                    </a:spcBef>
                    <a:buChar char="•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2820988">
                    <a:spcBef>
                      <a:spcPct val="20000"/>
                    </a:spcBef>
                    <a:buChar char="–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2820988">
                    <a:spcBef>
                      <a:spcPct val="20000"/>
                    </a:spcBef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28209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28209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28209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28209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700" b="1">
                      <a:solidFill>
                        <a:srgbClr val="000000"/>
                      </a:solidFill>
                    </a:rPr>
                    <a:t>West</a:t>
                  </a:r>
                  <a:endParaRPr lang="en-US" altLang="en-US" sz="7400"/>
                </a:p>
              </p:txBody>
            </p:sp>
            <p:sp>
              <p:nvSpPr>
                <p:cNvPr id="3148" name="Rectangle 111"/>
                <p:cNvSpPr>
                  <a:spLocks noChangeArrowheads="1"/>
                </p:cNvSpPr>
                <p:nvPr/>
              </p:nvSpPr>
              <p:spPr bwMode="auto">
                <a:xfrm>
                  <a:off x="9432" y="9339"/>
                  <a:ext cx="67" cy="28"/>
                </a:xfrm>
                <a:prstGeom prst="rect">
                  <a:avLst/>
                </a:prstGeom>
                <a:solidFill>
                  <a:srgbClr val="FFFF99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9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8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5600"/>
                </a:p>
              </p:txBody>
            </p:sp>
            <p:sp>
              <p:nvSpPr>
                <p:cNvPr id="3149" name="Rectangle 112"/>
                <p:cNvSpPr>
                  <a:spLocks noChangeArrowheads="1"/>
                </p:cNvSpPr>
                <p:nvPr/>
              </p:nvSpPr>
              <p:spPr bwMode="auto">
                <a:xfrm>
                  <a:off x="9522" y="9315"/>
                  <a:ext cx="119" cy="5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>
                  <a:lvl1pPr defTabSz="2820988">
                    <a:spcBef>
                      <a:spcPct val="20000"/>
                    </a:spcBef>
                    <a:buChar char="•"/>
                    <a:defRPr sz="99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defTabSz="2820988">
                    <a:spcBef>
                      <a:spcPct val="20000"/>
                    </a:spcBef>
                    <a:buChar char="–"/>
                    <a:defRPr sz="86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defTabSz="2820988">
                    <a:spcBef>
                      <a:spcPct val="20000"/>
                    </a:spcBef>
                    <a:buChar char="•"/>
                    <a:defRPr sz="7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defTabSz="2820988">
                    <a:spcBef>
                      <a:spcPct val="20000"/>
                    </a:spcBef>
                    <a:buChar char="–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defTabSz="2820988">
                    <a:spcBef>
                      <a:spcPct val="20000"/>
                    </a:spcBef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defTabSz="28209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defTabSz="28209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defTabSz="28209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defTabSz="2820988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6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700" b="1">
                      <a:solidFill>
                        <a:srgbClr val="000000"/>
                      </a:solidFill>
                    </a:rPr>
                    <a:t>East</a:t>
                  </a:r>
                  <a:endParaRPr lang="en-US" altLang="en-US" sz="7400"/>
                </a:p>
              </p:txBody>
            </p:sp>
          </p:grpSp>
        </p:grpSp>
        <p:sp>
          <p:nvSpPr>
            <p:cNvPr id="3094" name="Rectangle 113"/>
            <p:cNvSpPr>
              <a:spLocks noChangeArrowheads="1"/>
            </p:cNvSpPr>
            <p:nvPr/>
          </p:nvSpPr>
          <p:spPr bwMode="auto">
            <a:xfrm>
              <a:off x="12515" y="7647"/>
              <a:ext cx="716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2820988">
                <a:spcBef>
                  <a:spcPct val="20000"/>
                </a:spcBef>
                <a:buChar char="•"/>
                <a:defRPr sz="9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2820988">
                <a:spcBef>
                  <a:spcPct val="20000"/>
                </a:spcBef>
                <a:buChar char="–"/>
                <a:defRPr sz="8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2820988">
                <a:spcBef>
                  <a:spcPct val="20000"/>
                </a:spcBef>
                <a:buChar char="•"/>
                <a:defRPr sz="7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2820988">
                <a:spcBef>
                  <a:spcPct val="20000"/>
                </a:spcBef>
                <a:buChar char="–"/>
                <a:defRPr sz="6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2820988">
                <a:spcBef>
                  <a:spcPct val="20000"/>
                </a:spcBef>
                <a:buChar char="»"/>
                <a:defRPr sz="6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2820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6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2820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6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2820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6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2820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6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</a:rPr>
                <a:t>Chart Title</a:t>
              </a:r>
              <a:endParaRPr lang="en-US" altLang="en-US" sz="14400"/>
            </a:p>
          </p:txBody>
        </p:sp>
      </p:grpSp>
      <p:sp>
        <p:nvSpPr>
          <p:cNvPr id="3082" name="Text Box 116"/>
          <p:cNvSpPr txBox="1">
            <a:spLocks noChangeArrowheads="1"/>
          </p:cNvSpPr>
          <p:nvPr/>
        </p:nvSpPr>
        <p:spPr bwMode="auto">
          <a:xfrm>
            <a:off x="1055688" y="10388600"/>
            <a:ext cx="6856412" cy="217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762375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600">
                <a:latin typeface="Arial Black" panose="020B0A04020102020204" pitchFamily="34" charset="0"/>
                <a:cs typeface="Arial" panose="020B0604020202020204" pitchFamily="34" charset="0"/>
              </a:rPr>
              <a:t>Introduction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200">
                <a:cs typeface="Arial" panose="020B0604020202020204" pitchFamily="34" charset="0"/>
              </a:rPr>
              <a:t>Text goes here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endParaRPr lang="en-US" altLang="en-US" sz="5600"/>
          </a:p>
        </p:txBody>
      </p:sp>
      <p:sp>
        <p:nvSpPr>
          <p:cNvPr id="3083" name="Text Box 117"/>
          <p:cNvSpPr txBox="1">
            <a:spLocks noChangeArrowheads="1"/>
          </p:cNvSpPr>
          <p:nvPr/>
        </p:nvSpPr>
        <p:spPr bwMode="auto">
          <a:xfrm>
            <a:off x="17008475" y="10898188"/>
            <a:ext cx="685641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762375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200">
                <a:cs typeface="Arial" panose="020B0604020202020204" pitchFamily="34" charset="0"/>
              </a:rPr>
              <a:t>Text box here</a:t>
            </a:r>
          </a:p>
        </p:txBody>
      </p:sp>
      <p:sp>
        <p:nvSpPr>
          <p:cNvPr id="3084" name="Text Box 118"/>
          <p:cNvSpPr txBox="1">
            <a:spLocks noChangeArrowheads="1"/>
          </p:cNvSpPr>
          <p:nvPr/>
        </p:nvSpPr>
        <p:spPr bwMode="auto">
          <a:xfrm>
            <a:off x="9082088" y="13457238"/>
            <a:ext cx="6729412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117" tIns="41559" rIns="83117" bIns="41559">
            <a:spAutoFit/>
          </a:bodyPr>
          <a:lstStyle>
            <a:lvl1pPr defTabSz="3951288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951288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951288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951288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951288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951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951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951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9512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endParaRPr lang="en-US" altLang="en-US" sz="1600" b="1"/>
          </a:p>
          <a:p>
            <a:pPr eaLnBrk="1" hangingPunct="1">
              <a:lnSpc>
                <a:spcPct val="25000"/>
              </a:lnSpc>
              <a:spcBef>
                <a:spcPct val="50000"/>
              </a:spcBef>
              <a:buFontTx/>
              <a:buNone/>
            </a:pPr>
            <a:r>
              <a:rPr lang="en-US" altLang="en-US" sz="1600" b="1"/>
              <a:t>  Table 1. </a:t>
            </a:r>
            <a:r>
              <a:rPr lang="en-US" altLang="en-US" sz="1600"/>
              <a:t>magna non (n=17)</a:t>
            </a:r>
          </a:p>
          <a:p>
            <a:pPr eaLnBrk="1" hangingPunct="1">
              <a:lnSpc>
                <a:spcPct val="25000"/>
              </a:lnSpc>
              <a:spcBef>
                <a:spcPct val="50000"/>
              </a:spcBef>
              <a:buFontTx/>
              <a:buNone/>
            </a:pPr>
            <a:r>
              <a:rPr lang="en-US" altLang="en-US" sz="1600"/>
              <a:t>   -------------------------------------------------------------------------------------</a:t>
            </a:r>
          </a:p>
          <a:p>
            <a:pPr eaLnBrk="1" hangingPunct="1">
              <a:lnSpc>
                <a:spcPct val="25000"/>
              </a:lnSpc>
              <a:spcBef>
                <a:spcPct val="50000"/>
              </a:spcBef>
              <a:buFontTx/>
              <a:buNone/>
            </a:pPr>
            <a:r>
              <a:rPr lang="en-US" altLang="en-US" sz="1600"/>
              <a:t>    Characteristic	</a:t>
            </a:r>
          </a:p>
          <a:p>
            <a:pPr eaLnBrk="1" hangingPunct="1">
              <a:lnSpc>
                <a:spcPct val="25000"/>
              </a:lnSpc>
              <a:spcBef>
                <a:spcPct val="50000"/>
              </a:spcBef>
              <a:buFontTx/>
              <a:buNone/>
            </a:pPr>
            <a:r>
              <a:rPr lang="en-US" altLang="en-US" sz="1600"/>
              <a:t>   -------------------------------------------------------------------------------------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1600"/>
              <a:t>     Age (years)	                   60.9 </a:t>
            </a:r>
            <a:r>
              <a:rPr lang="en-US" altLang="en-US" sz="1600" u="sng"/>
              <a:t>+</a:t>
            </a:r>
            <a:r>
              <a:rPr lang="en-US" altLang="en-US" sz="1600"/>
              <a:t> 9.2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1600"/>
              <a:t>     Parity*	                           3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1600"/>
              <a:t>     Menopausal	                      17 (100)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1600"/>
              <a:t>     Hormone therapy	                       9 (52.9)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1600"/>
              <a:t>     Previous posterior repair                                                7 (41.2)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1600"/>
              <a:t>   -------------------------------------------------------------------------------------</a:t>
            </a:r>
          </a:p>
          <a:p>
            <a:pPr eaLnBrk="1" hangingPunct="1">
              <a:lnSpc>
                <a:spcPct val="25000"/>
              </a:lnSpc>
              <a:spcBef>
                <a:spcPct val="50000"/>
              </a:spcBef>
              <a:buFontTx/>
              <a:buNone/>
            </a:pPr>
            <a:r>
              <a:rPr lang="en-US" altLang="en-US" sz="1600"/>
              <a:t>     Data are presented as mean </a:t>
            </a:r>
            <a:r>
              <a:rPr lang="en-US" altLang="en-US" sz="1600" u="sng"/>
              <a:t>+</a:t>
            </a:r>
            <a:r>
              <a:rPr lang="en-US" altLang="en-US" sz="1600"/>
              <a:t> standard deviation or n (%)           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en-US" altLang="en-US" sz="1600"/>
              <a:t>     *Data presented as median</a:t>
            </a:r>
            <a:r>
              <a:rPr lang="en-US" altLang="en-US" sz="1200" b="1"/>
              <a:t>                    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endParaRPr lang="en-US" altLang="en-US" sz="1200" b="1"/>
          </a:p>
        </p:txBody>
      </p:sp>
      <p:sp>
        <p:nvSpPr>
          <p:cNvPr id="3085" name="Text Box 119"/>
          <p:cNvSpPr txBox="1">
            <a:spLocks noChangeArrowheads="1"/>
          </p:cNvSpPr>
          <p:nvPr/>
        </p:nvSpPr>
        <p:spPr bwMode="auto">
          <a:xfrm>
            <a:off x="24963438" y="4445000"/>
            <a:ext cx="6856412" cy="96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3762375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600">
                <a:latin typeface="Arial Black" panose="020B0A04020102020204" pitchFamily="34" charset="0"/>
                <a:cs typeface="Arial" panose="020B0604020202020204" pitchFamily="34" charset="0"/>
              </a:rPr>
              <a:t>Conclusion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2200">
                <a:cs typeface="Arial" panose="020B0604020202020204" pitchFamily="34" charset="0"/>
              </a:rPr>
              <a:t>Text goes here</a:t>
            </a:r>
          </a:p>
        </p:txBody>
      </p:sp>
      <p:sp>
        <p:nvSpPr>
          <p:cNvPr id="3086" name="Text Box 120"/>
          <p:cNvSpPr txBox="1">
            <a:spLocks noChangeArrowheads="1"/>
          </p:cNvSpPr>
          <p:nvPr/>
        </p:nvSpPr>
        <p:spPr bwMode="auto">
          <a:xfrm>
            <a:off x="24963438" y="16165513"/>
            <a:ext cx="6856412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148" tIns="36573" rIns="73148" bIns="36573">
            <a:spAutoFit/>
          </a:bodyPr>
          <a:lstStyle>
            <a:lvl1pPr marL="342900" indent="-342900" defTabSz="3762375">
              <a:spcBef>
                <a:spcPct val="20000"/>
              </a:spcBef>
              <a:buChar char="•"/>
              <a:defRPr sz="9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7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6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 Black" panose="020B0A04020102020204" pitchFamily="34" charset="0"/>
                <a:cs typeface="Arial" panose="020B0604020202020204" pitchFamily="34" charset="0"/>
              </a:rPr>
              <a:t>References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cs typeface="Arial" panose="020B0604020202020204" pitchFamily="34" charset="0"/>
              </a:rPr>
              <a:t>Text goes here</a:t>
            </a:r>
            <a:endParaRPr lang="en-US" altLang="en-US" sz="180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087" name="Group 127"/>
          <p:cNvGrpSpPr>
            <a:grpSpLocks/>
          </p:cNvGrpSpPr>
          <p:nvPr/>
        </p:nvGrpSpPr>
        <p:grpSpPr bwMode="auto">
          <a:xfrm>
            <a:off x="17595850" y="7381875"/>
            <a:ext cx="5680075" cy="2993486"/>
            <a:chOff x="11084" y="3986"/>
            <a:chExt cx="3578" cy="1616"/>
          </a:xfrm>
        </p:grpSpPr>
        <p:graphicFrame>
          <p:nvGraphicFramePr>
            <p:cNvPr id="2" name="Object 55"/>
            <p:cNvGraphicFramePr>
              <a:graphicFrameLocks noChangeAspect="1"/>
            </p:cNvGraphicFramePr>
            <p:nvPr/>
          </p:nvGraphicFramePr>
          <p:xfrm>
            <a:off x="11084" y="4237"/>
            <a:ext cx="3578" cy="136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3092" name="Rectangle 125"/>
            <p:cNvSpPr>
              <a:spLocks noChangeArrowheads="1"/>
            </p:cNvSpPr>
            <p:nvPr/>
          </p:nvSpPr>
          <p:spPr bwMode="auto">
            <a:xfrm>
              <a:off x="12515" y="3986"/>
              <a:ext cx="716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2820988">
                <a:spcBef>
                  <a:spcPct val="20000"/>
                </a:spcBef>
                <a:buChar char="•"/>
                <a:defRPr sz="9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2820988">
                <a:spcBef>
                  <a:spcPct val="20000"/>
                </a:spcBef>
                <a:buChar char="–"/>
                <a:defRPr sz="8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2820988">
                <a:spcBef>
                  <a:spcPct val="20000"/>
                </a:spcBef>
                <a:buChar char="•"/>
                <a:defRPr sz="7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2820988">
                <a:spcBef>
                  <a:spcPct val="20000"/>
                </a:spcBef>
                <a:buChar char="–"/>
                <a:defRPr sz="6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2820988">
                <a:spcBef>
                  <a:spcPct val="20000"/>
                </a:spcBef>
                <a:buChar char="»"/>
                <a:defRPr sz="6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2820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6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2820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6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2820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6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28209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6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</a:rPr>
                <a:t>Chart Title</a:t>
              </a:r>
              <a:endParaRPr lang="en-US" altLang="en-US" sz="14400"/>
            </a:p>
          </p:txBody>
        </p:sp>
      </p:grpSp>
      <p:pic>
        <p:nvPicPr>
          <p:cNvPr id="3088" name="Picture 182" descr="cornerBL"/>
          <p:cNvPicPr>
            <a:picLocks noChangeAspect="1" noChangeArrowheads="1"/>
          </p:cNvPicPr>
          <p:nvPr/>
        </p:nvPicPr>
        <p:blipFill>
          <a:blip r:embed="rId5"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" b="435"/>
          <a:stretch>
            <a:fillRect/>
          </a:stretch>
        </p:blipFill>
        <p:spPr bwMode="auto">
          <a:xfrm>
            <a:off x="0" y="14957425"/>
            <a:ext cx="4837113" cy="424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8391644" y="488950"/>
            <a:ext cx="3868224" cy="1894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2597</TotalTime>
  <Words>97</Words>
  <Application>Microsoft Office PowerPoint</Application>
  <PresentationFormat>Custom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Arial Black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Indianapolis - Template A</dc:title>
  <dc:creator>Curran, Linda M</dc:creator>
  <dc:description>www.MakeSigns.com_x000d_
1.800.347.2744</dc:description>
  <cp:lastModifiedBy>Jamie Nicpon</cp:lastModifiedBy>
  <cp:revision>69</cp:revision>
  <dcterms:created xsi:type="dcterms:W3CDTF">2008-06-06T20:16:50Z</dcterms:created>
  <dcterms:modified xsi:type="dcterms:W3CDTF">2020-06-12T13:28:28Z</dcterms:modified>
</cp:coreProperties>
</file>