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DD0"/>
    <a:srgbClr val="FFFFFF"/>
    <a:srgbClr val="808080"/>
    <a:srgbClr val="F1F1F1"/>
    <a:srgbClr val="F8F8F8"/>
    <a:srgbClr val="DDDDDD"/>
    <a:srgbClr val="EAEAEA"/>
    <a:srgbClr val="80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864" y="10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901895206243032E-2"/>
          <c:y val="1.4729950900163666E-2"/>
          <c:w val="0.88740245261984396"/>
          <c:h val="0.9198036006546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800080"/>
            </a:solidFill>
            <a:ln w="325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2-489B-9EED-62728640ACC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FFFF99"/>
            </a:solidFill>
            <a:ln w="325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B2-489B-9EED-62728640ACC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800000"/>
            </a:solidFill>
            <a:ln w="325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B2-489B-9EED-62728640A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1200160"/>
        <c:axId val="1"/>
        <c:axId val="0"/>
      </c:bar3DChart>
      <c:catAx>
        <c:axId val="8120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8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81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8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00160"/>
        <c:crosses val="autoZero"/>
        <c:crossBetween val="between"/>
      </c:valAx>
      <c:spPr>
        <a:noFill/>
        <a:ln w="6518">
          <a:noFill/>
        </a:ln>
      </c:spPr>
    </c:plotArea>
    <c:legend>
      <c:legendPos val="r"/>
      <c:layout>
        <c:manualLayout>
          <c:xMode val="edge"/>
          <c:yMode val="edge"/>
          <c:x val="0.93868450390189517"/>
          <c:y val="0.45008183306055649"/>
          <c:w val="5.6856187290969896E-2"/>
          <c:h val="9.9836333878887074E-2"/>
        </c:manualLayout>
      </c:layout>
      <c:overlay val="0"/>
      <c:spPr>
        <a:noFill/>
        <a:ln w="815">
          <a:solidFill>
            <a:schemeClr val="tx1"/>
          </a:solidFill>
          <a:prstDash val="solid"/>
        </a:ln>
      </c:spPr>
      <c:txPr>
        <a:bodyPr/>
        <a:lstStyle/>
        <a:p>
          <a:pPr>
            <a:defRPr sz="21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696913"/>
            <a:ext cx="522922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F0D20BFC-152D-4A43-863A-5C92FD46D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D0E837-B311-4727-ADD4-6F3E40E49B03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5" y="6817786"/>
            <a:ext cx="27981275" cy="47032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5419"/>
            <a:ext cx="23044150" cy="56091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0B711-C306-4F2A-9F00-03E6220CF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8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A13CC-FB9F-47F6-A825-A3ED9C6EB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65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8418"/>
            <a:ext cx="7405688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40" y="878418"/>
            <a:ext cx="22067837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740B3-14A5-4E21-B899-E57FA5781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99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9F0A3-43A2-4ECB-9029-E938CBAEE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73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1233"/>
            <a:ext cx="27981275" cy="436033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0634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8386C-CDCF-450A-A5F5-A0E391A1FD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8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0217"/>
            <a:ext cx="14736762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2" y="5120217"/>
            <a:ext cx="14736763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0BF9-F525-49BF-966E-96E51FFFD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60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40" y="4912784"/>
            <a:ext cx="14544675" cy="20468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40" y="6959601"/>
            <a:ext cx="14544675" cy="126449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2784"/>
            <a:ext cx="14549438" cy="20468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1"/>
            <a:ext cx="14549438" cy="126449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C93B-1DB8-4703-95D7-085ABA92C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83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8541-E6CF-4FBA-802D-0DEF11908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36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04E5-D977-44B8-980E-47B75F982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59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874185"/>
            <a:ext cx="10829925" cy="37189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4186"/>
            <a:ext cx="18402300" cy="187303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0" y="4593167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6E0F8-4E7D-438B-8162-18084F957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92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2" y="15362768"/>
            <a:ext cx="19751675" cy="1811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2" y="1960034"/>
            <a:ext cx="19751675" cy="131677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2" y="17174633"/>
            <a:ext cx="19751675" cy="25759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63F91-4286-48D2-8146-B78C0F9C92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22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877888"/>
            <a:ext cx="296259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2156" tIns="141078" rIns="282156" bIns="1410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5119688"/>
            <a:ext cx="29625925" cy="144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19986625"/>
            <a:ext cx="7680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86625"/>
            <a:ext cx="10423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86625"/>
            <a:ext cx="7680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 smtClean="0"/>
            </a:lvl1pPr>
          </a:lstStyle>
          <a:p>
            <a:pPr>
              <a:defRPr/>
            </a:pPr>
            <a:fld id="{86C02B93-AADA-43D0-B13F-F99F2A17F9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2pPr>
      <a:lvl3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3pPr>
      <a:lvl4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4pPr>
      <a:lvl5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5pPr>
      <a:lvl6pPr marL="4572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9144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13716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8288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8863" indent="-1058863" algn="l" defTabSz="2820988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2292350" indent="-881063" algn="l" defTabSz="2820988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2pPr>
      <a:lvl3pPr marL="3527425" indent="-706438" algn="l" defTabSz="2820988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</a:defRPr>
      </a:lvl3pPr>
      <a:lvl4pPr marL="4937125" indent="-704850" algn="l" defTabSz="2820988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</a:defRPr>
      </a:lvl4pPr>
      <a:lvl5pPr marL="6348413" indent="-704850" algn="l" defTabSz="2820988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5pPr>
      <a:lvl6pPr marL="68056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72628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7200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81772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3" descr="cornerTR"/>
          <p:cNvPicPr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0" y="0"/>
            <a:ext cx="10756900" cy="717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1098550" y="558800"/>
            <a:ext cx="239172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820988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20988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20988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20988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20988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latin typeface="Arial Black" panose="020B0A04020102020204" pitchFamily="34" charset="0"/>
              </a:rPr>
              <a:t>Insert Your Poster Title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latin typeface="Arial Black" panose="020B0A04020102020204" pitchFamily="34" charset="0"/>
              </a:rPr>
              <a:t>A Second Line of Your Poster Title Can Go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cs typeface="Arial" panose="020B0604020202020204" pitchFamily="34" charset="0"/>
              </a:rPr>
              <a:t>Authors and Institutions Can Go Here</a:t>
            </a:r>
          </a:p>
        </p:txBody>
      </p:sp>
      <p:sp>
        <p:nvSpPr>
          <p:cNvPr id="3076" name="Text Box 38"/>
          <p:cNvSpPr txBox="1">
            <a:spLocks noChangeArrowheads="1"/>
          </p:cNvSpPr>
          <p:nvPr/>
        </p:nvSpPr>
        <p:spPr bwMode="auto">
          <a:xfrm>
            <a:off x="1098550" y="5080000"/>
            <a:ext cx="6856413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5600"/>
          </a:p>
        </p:txBody>
      </p:sp>
      <p:sp>
        <p:nvSpPr>
          <p:cNvPr id="3077" name="Text Box 39"/>
          <p:cNvSpPr txBox="1">
            <a:spLocks noChangeArrowheads="1"/>
          </p:cNvSpPr>
          <p:nvPr/>
        </p:nvSpPr>
        <p:spPr bwMode="auto">
          <a:xfrm>
            <a:off x="9053513" y="5080000"/>
            <a:ext cx="68564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Objective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78" name="Text Box 42"/>
          <p:cNvSpPr txBox="1">
            <a:spLocks noChangeArrowheads="1"/>
          </p:cNvSpPr>
          <p:nvPr/>
        </p:nvSpPr>
        <p:spPr bwMode="auto">
          <a:xfrm>
            <a:off x="17008475" y="5080000"/>
            <a:ext cx="685641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79" name="Text Box 46"/>
          <p:cNvSpPr txBox="1">
            <a:spLocks noChangeArrowheads="1"/>
          </p:cNvSpPr>
          <p:nvPr/>
        </p:nvSpPr>
        <p:spPr bwMode="auto">
          <a:xfrm>
            <a:off x="9053513" y="10158413"/>
            <a:ext cx="68564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80" name="Text Box 52"/>
          <p:cNvSpPr txBox="1">
            <a:spLocks noChangeArrowheads="1"/>
          </p:cNvSpPr>
          <p:nvPr/>
        </p:nvSpPr>
        <p:spPr bwMode="auto">
          <a:xfrm>
            <a:off x="24963438" y="15978188"/>
            <a:ext cx="68564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48" tIns="36573" rIns="73148" bIns="36573"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Text goes here</a:t>
            </a:r>
          </a:p>
        </p:txBody>
      </p:sp>
      <p:grpSp>
        <p:nvGrpSpPr>
          <p:cNvPr id="3081" name="Group 126"/>
          <p:cNvGrpSpPr>
            <a:grpSpLocks/>
          </p:cNvGrpSpPr>
          <p:nvPr/>
        </p:nvGrpSpPr>
        <p:grpSpPr bwMode="auto">
          <a:xfrm>
            <a:off x="17419638" y="16187738"/>
            <a:ext cx="6032500" cy="3632200"/>
            <a:chOff x="10973" y="7647"/>
            <a:chExt cx="3800" cy="1717"/>
          </a:xfrm>
        </p:grpSpPr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0973" y="7873"/>
              <a:ext cx="3800" cy="1491"/>
              <a:chOff x="5927" y="8539"/>
              <a:chExt cx="3800" cy="1491"/>
            </a:xfrm>
          </p:grpSpPr>
          <p:sp>
            <p:nvSpPr>
              <p:cNvPr id="3095" name="Rectangle 5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5600"/>
              </a:p>
            </p:txBody>
          </p:sp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6091" y="978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6091" y="96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61"/>
              <p:cNvSpPr>
                <a:spLocks noChangeShapeType="1"/>
              </p:cNvSpPr>
              <p:nvPr/>
            </p:nvSpPr>
            <p:spPr bwMode="auto">
              <a:xfrm>
                <a:off x="6091" y="948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62"/>
              <p:cNvSpPr>
                <a:spLocks noChangeShapeType="1"/>
              </p:cNvSpPr>
              <p:nvPr/>
            </p:nvSpPr>
            <p:spPr bwMode="auto">
              <a:xfrm>
                <a:off x="6091" y="93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63"/>
              <p:cNvSpPr>
                <a:spLocks noChangeShapeType="1"/>
              </p:cNvSpPr>
              <p:nvPr/>
            </p:nvSpPr>
            <p:spPr bwMode="auto">
              <a:xfrm>
                <a:off x="6091" y="91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64"/>
              <p:cNvSpPr>
                <a:spLocks noChangeShapeType="1"/>
              </p:cNvSpPr>
              <p:nvPr/>
            </p:nvSpPr>
            <p:spPr bwMode="auto">
              <a:xfrm>
                <a:off x="6091" y="903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65"/>
              <p:cNvSpPr>
                <a:spLocks noChangeShapeType="1"/>
              </p:cNvSpPr>
              <p:nvPr/>
            </p:nvSpPr>
            <p:spPr bwMode="auto">
              <a:xfrm>
                <a:off x="6091" y="88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66"/>
              <p:cNvSpPr>
                <a:spLocks noChangeShapeType="1"/>
              </p:cNvSpPr>
              <p:nvPr/>
            </p:nvSpPr>
            <p:spPr bwMode="auto">
              <a:xfrm>
                <a:off x="6091" y="873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67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Rectangle 6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5600"/>
              </a:p>
            </p:txBody>
          </p:sp>
          <p:sp>
            <p:nvSpPr>
              <p:cNvPr id="3106" name="Freeform 69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70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71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72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73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74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75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0" cy="135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76"/>
              <p:cNvSpPr>
                <a:spLocks noChangeShapeType="1"/>
              </p:cNvSpPr>
              <p:nvPr/>
            </p:nvSpPr>
            <p:spPr bwMode="auto">
              <a:xfrm>
                <a:off x="6066" y="993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77"/>
              <p:cNvSpPr>
                <a:spLocks noChangeShapeType="1"/>
              </p:cNvSpPr>
              <p:nvPr/>
            </p:nvSpPr>
            <p:spPr bwMode="auto">
              <a:xfrm>
                <a:off x="6066" y="978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78"/>
              <p:cNvSpPr>
                <a:spLocks noChangeShapeType="1"/>
              </p:cNvSpPr>
              <p:nvPr/>
            </p:nvSpPr>
            <p:spPr bwMode="auto">
              <a:xfrm>
                <a:off x="6066" y="96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79"/>
              <p:cNvSpPr>
                <a:spLocks noChangeShapeType="1"/>
              </p:cNvSpPr>
              <p:nvPr/>
            </p:nvSpPr>
            <p:spPr bwMode="auto">
              <a:xfrm>
                <a:off x="6066" y="948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80"/>
              <p:cNvSpPr>
                <a:spLocks noChangeShapeType="1"/>
              </p:cNvSpPr>
              <p:nvPr/>
            </p:nvSpPr>
            <p:spPr bwMode="auto">
              <a:xfrm>
                <a:off x="6066" y="93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81"/>
              <p:cNvSpPr>
                <a:spLocks noChangeShapeType="1"/>
              </p:cNvSpPr>
              <p:nvPr/>
            </p:nvSpPr>
            <p:spPr bwMode="auto">
              <a:xfrm>
                <a:off x="6066" y="91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82"/>
              <p:cNvSpPr>
                <a:spLocks noChangeShapeType="1"/>
              </p:cNvSpPr>
              <p:nvPr/>
            </p:nvSpPr>
            <p:spPr bwMode="auto">
              <a:xfrm>
                <a:off x="6066" y="903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6066" y="88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6066" y="873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6066" y="858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86"/>
              <p:cNvSpPr>
                <a:spLocks noChangeShapeType="1"/>
              </p:cNvSpPr>
              <p:nvPr/>
            </p:nvSpPr>
            <p:spPr bwMode="auto">
              <a:xfrm>
                <a:off x="6091" y="993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87"/>
              <p:cNvSpPr>
                <a:spLocks noChangeShapeType="1"/>
              </p:cNvSpPr>
              <p:nvPr/>
            </p:nvSpPr>
            <p:spPr bwMode="auto">
              <a:xfrm flipV="1">
                <a:off x="6091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8"/>
              <p:cNvSpPr>
                <a:spLocks noChangeShapeType="1"/>
              </p:cNvSpPr>
              <p:nvPr/>
            </p:nvSpPr>
            <p:spPr bwMode="auto">
              <a:xfrm flipV="1">
                <a:off x="7135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9"/>
              <p:cNvSpPr>
                <a:spLocks noChangeShapeType="1"/>
              </p:cNvSpPr>
              <p:nvPr/>
            </p:nvSpPr>
            <p:spPr bwMode="auto">
              <a:xfrm flipV="1">
                <a:off x="8183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90"/>
              <p:cNvSpPr>
                <a:spLocks noChangeShapeType="1"/>
              </p:cNvSpPr>
              <p:nvPr/>
            </p:nvSpPr>
            <p:spPr bwMode="auto">
              <a:xfrm flipV="1">
                <a:off x="9227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Rectangle 91"/>
              <p:cNvSpPr>
                <a:spLocks noChangeArrowheads="1"/>
              </p:cNvSpPr>
              <p:nvPr/>
            </p:nvSpPr>
            <p:spPr bwMode="auto">
              <a:xfrm>
                <a:off x="6007" y="9892"/>
                <a:ext cx="40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</a:t>
                </a:r>
                <a:endParaRPr lang="en-US" altLang="en-US" sz="9000"/>
              </a:p>
            </p:txBody>
          </p:sp>
          <p:sp>
            <p:nvSpPr>
              <p:cNvPr id="3129" name="Rectangle 92"/>
              <p:cNvSpPr>
                <a:spLocks noChangeArrowheads="1"/>
              </p:cNvSpPr>
              <p:nvPr/>
            </p:nvSpPr>
            <p:spPr bwMode="auto">
              <a:xfrm>
                <a:off x="5967" y="9743"/>
                <a:ext cx="8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20</a:t>
                </a:r>
                <a:endParaRPr lang="en-US" altLang="en-US" sz="9000"/>
              </a:p>
            </p:txBody>
          </p:sp>
          <p:sp>
            <p:nvSpPr>
              <p:cNvPr id="3130" name="Rectangle 93"/>
              <p:cNvSpPr>
                <a:spLocks noChangeArrowheads="1"/>
              </p:cNvSpPr>
              <p:nvPr/>
            </p:nvSpPr>
            <p:spPr bwMode="auto">
              <a:xfrm>
                <a:off x="5967" y="9591"/>
                <a:ext cx="8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40</a:t>
                </a:r>
                <a:endParaRPr lang="en-US" altLang="en-US" sz="9000"/>
              </a:p>
            </p:txBody>
          </p:sp>
          <p:sp>
            <p:nvSpPr>
              <p:cNvPr id="3131" name="Rectangle 94"/>
              <p:cNvSpPr>
                <a:spLocks noChangeArrowheads="1"/>
              </p:cNvSpPr>
              <p:nvPr/>
            </p:nvSpPr>
            <p:spPr bwMode="auto">
              <a:xfrm>
                <a:off x="5967" y="9441"/>
                <a:ext cx="8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60</a:t>
                </a:r>
                <a:endParaRPr lang="en-US" altLang="en-US" sz="9000"/>
              </a:p>
            </p:txBody>
          </p:sp>
          <p:sp>
            <p:nvSpPr>
              <p:cNvPr id="3132" name="Rectangle 95"/>
              <p:cNvSpPr>
                <a:spLocks noChangeArrowheads="1"/>
              </p:cNvSpPr>
              <p:nvPr/>
            </p:nvSpPr>
            <p:spPr bwMode="auto">
              <a:xfrm>
                <a:off x="5967" y="9291"/>
                <a:ext cx="8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80</a:t>
                </a:r>
                <a:endParaRPr lang="en-US" altLang="en-US" sz="9000"/>
              </a:p>
            </p:txBody>
          </p:sp>
          <p:sp>
            <p:nvSpPr>
              <p:cNvPr id="3133" name="Rectangle 96"/>
              <p:cNvSpPr>
                <a:spLocks noChangeArrowheads="1"/>
              </p:cNvSpPr>
              <p:nvPr/>
            </p:nvSpPr>
            <p:spPr bwMode="auto">
              <a:xfrm>
                <a:off x="5927" y="9140"/>
                <a:ext cx="12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100</a:t>
                </a:r>
                <a:endParaRPr lang="en-US" altLang="en-US" sz="9000"/>
              </a:p>
            </p:txBody>
          </p:sp>
          <p:sp>
            <p:nvSpPr>
              <p:cNvPr id="3134" name="Rectangle 97"/>
              <p:cNvSpPr>
                <a:spLocks noChangeArrowheads="1"/>
              </p:cNvSpPr>
              <p:nvPr/>
            </p:nvSpPr>
            <p:spPr bwMode="auto">
              <a:xfrm>
                <a:off x="5927" y="8990"/>
                <a:ext cx="12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120</a:t>
                </a:r>
                <a:endParaRPr lang="en-US" altLang="en-US" sz="9000"/>
              </a:p>
            </p:txBody>
          </p:sp>
          <p:sp>
            <p:nvSpPr>
              <p:cNvPr id="3135" name="Rectangle 98"/>
              <p:cNvSpPr>
                <a:spLocks noChangeArrowheads="1"/>
              </p:cNvSpPr>
              <p:nvPr/>
            </p:nvSpPr>
            <p:spPr bwMode="auto">
              <a:xfrm>
                <a:off x="5927" y="8840"/>
                <a:ext cx="12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140</a:t>
                </a:r>
                <a:endParaRPr lang="en-US" altLang="en-US" sz="9000"/>
              </a:p>
            </p:txBody>
          </p:sp>
          <p:sp>
            <p:nvSpPr>
              <p:cNvPr id="3136" name="Rectangle 99"/>
              <p:cNvSpPr>
                <a:spLocks noChangeArrowheads="1"/>
              </p:cNvSpPr>
              <p:nvPr/>
            </p:nvSpPr>
            <p:spPr bwMode="auto">
              <a:xfrm>
                <a:off x="5927" y="8689"/>
                <a:ext cx="12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160</a:t>
                </a:r>
                <a:endParaRPr lang="en-US" altLang="en-US" sz="9000"/>
              </a:p>
            </p:txBody>
          </p:sp>
          <p:sp>
            <p:nvSpPr>
              <p:cNvPr id="3137" name="Rectangle 100"/>
              <p:cNvSpPr>
                <a:spLocks noChangeArrowheads="1"/>
              </p:cNvSpPr>
              <p:nvPr/>
            </p:nvSpPr>
            <p:spPr bwMode="auto">
              <a:xfrm>
                <a:off x="5927" y="8539"/>
                <a:ext cx="121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180</a:t>
                </a:r>
                <a:endParaRPr lang="en-US" altLang="en-US" sz="9000"/>
              </a:p>
            </p:txBody>
          </p:sp>
          <p:sp>
            <p:nvSpPr>
              <p:cNvPr id="3138" name="Rectangle 101"/>
              <p:cNvSpPr>
                <a:spLocks noChangeArrowheads="1"/>
              </p:cNvSpPr>
              <p:nvPr/>
            </p:nvSpPr>
            <p:spPr bwMode="auto">
              <a:xfrm>
                <a:off x="5971" y="9965"/>
                <a:ext cx="234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1st Qtr</a:t>
                </a:r>
                <a:endParaRPr lang="en-US" altLang="en-US" sz="9000"/>
              </a:p>
            </p:txBody>
          </p:sp>
          <p:sp>
            <p:nvSpPr>
              <p:cNvPr id="3139" name="Rectangle 102"/>
              <p:cNvSpPr>
                <a:spLocks noChangeArrowheads="1"/>
              </p:cNvSpPr>
              <p:nvPr/>
            </p:nvSpPr>
            <p:spPr bwMode="auto">
              <a:xfrm>
                <a:off x="7003" y="9965"/>
                <a:ext cx="259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2nd Qtr</a:t>
                </a:r>
                <a:endParaRPr lang="en-US" altLang="en-US" sz="9000"/>
              </a:p>
            </p:txBody>
          </p:sp>
          <p:sp>
            <p:nvSpPr>
              <p:cNvPr id="3140" name="Rectangle 103"/>
              <p:cNvSpPr>
                <a:spLocks noChangeArrowheads="1"/>
              </p:cNvSpPr>
              <p:nvPr/>
            </p:nvSpPr>
            <p:spPr bwMode="auto">
              <a:xfrm>
                <a:off x="8060" y="9965"/>
                <a:ext cx="242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3rd Qtr</a:t>
                </a:r>
                <a:endParaRPr lang="en-US" altLang="en-US" sz="9000"/>
              </a:p>
            </p:txBody>
          </p:sp>
          <p:sp>
            <p:nvSpPr>
              <p:cNvPr id="3141" name="Rectangle 104"/>
              <p:cNvSpPr>
                <a:spLocks noChangeArrowheads="1"/>
              </p:cNvSpPr>
              <p:nvPr/>
            </p:nvSpPr>
            <p:spPr bwMode="auto">
              <a:xfrm>
                <a:off x="9104" y="9965"/>
                <a:ext cx="238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4th Qtr</a:t>
                </a:r>
                <a:endParaRPr lang="en-US" altLang="en-US" sz="9000"/>
              </a:p>
            </p:txBody>
          </p:sp>
          <p:grpSp>
            <p:nvGrpSpPr>
              <p:cNvPr id="3142" name="Group 105"/>
              <p:cNvGrpSpPr>
                <a:grpSpLocks/>
              </p:cNvGrpSpPr>
              <p:nvPr/>
            </p:nvGrpSpPr>
            <p:grpSpPr bwMode="auto">
              <a:xfrm>
                <a:off x="9407" y="9181"/>
                <a:ext cx="320" cy="214"/>
                <a:chOff x="9407" y="9181"/>
                <a:chExt cx="320" cy="214"/>
              </a:xfrm>
            </p:grpSpPr>
            <p:sp>
              <p:nvSpPr>
                <p:cNvPr id="3143" name="Rectangle 106"/>
                <p:cNvSpPr>
                  <a:spLocks noChangeArrowheads="1"/>
                </p:cNvSpPr>
                <p:nvPr/>
              </p:nvSpPr>
              <p:spPr bwMode="auto">
                <a:xfrm>
                  <a:off x="9407" y="9181"/>
                  <a:ext cx="320" cy="214"/>
                </a:xfrm>
                <a:prstGeom prst="rect">
                  <a:avLst/>
                </a:prstGeom>
                <a:noFill/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432" y="9212"/>
                  <a:ext cx="67" cy="28"/>
                </a:xfrm>
                <a:prstGeom prst="rect">
                  <a:avLst/>
                </a:prstGeom>
                <a:solidFill>
                  <a:srgbClr val="80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5" name="Rectangle 108"/>
                <p:cNvSpPr>
                  <a:spLocks noChangeArrowheads="1"/>
                </p:cNvSpPr>
                <p:nvPr/>
              </p:nvSpPr>
              <p:spPr bwMode="auto">
                <a:xfrm>
                  <a:off x="9522" y="9187"/>
                  <a:ext cx="150" cy="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North</a:t>
                  </a:r>
                  <a:endParaRPr lang="en-US" altLang="en-US" sz="7400"/>
                </a:p>
              </p:txBody>
            </p:sp>
            <p:sp>
              <p:nvSpPr>
                <p:cNvPr id="3146" name="Rectangle 109"/>
                <p:cNvSpPr>
                  <a:spLocks noChangeArrowheads="1"/>
                </p:cNvSpPr>
                <p:nvPr/>
              </p:nvSpPr>
              <p:spPr bwMode="auto">
                <a:xfrm>
                  <a:off x="9432" y="9275"/>
                  <a:ext cx="67" cy="28"/>
                </a:xfrm>
                <a:prstGeom prst="rect">
                  <a:avLst/>
                </a:prstGeom>
                <a:solidFill>
                  <a:srgbClr val="80008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522" y="9257"/>
                  <a:ext cx="135" cy="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West</a:t>
                  </a:r>
                  <a:endParaRPr lang="en-US" altLang="en-US" sz="7400"/>
                </a:p>
              </p:txBody>
            </p:sp>
            <p:sp>
              <p:nvSpPr>
                <p:cNvPr id="3148" name="Rectangle 111"/>
                <p:cNvSpPr>
                  <a:spLocks noChangeArrowheads="1"/>
                </p:cNvSpPr>
                <p:nvPr/>
              </p:nvSpPr>
              <p:spPr bwMode="auto">
                <a:xfrm>
                  <a:off x="9432" y="9339"/>
                  <a:ext cx="67" cy="28"/>
                </a:xfrm>
                <a:prstGeom prst="rect">
                  <a:avLst/>
                </a:prstGeom>
                <a:solidFill>
                  <a:srgbClr val="FFFF99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9" name="Rectangle 112"/>
                <p:cNvSpPr>
                  <a:spLocks noChangeArrowheads="1"/>
                </p:cNvSpPr>
                <p:nvPr/>
              </p:nvSpPr>
              <p:spPr bwMode="auto">
                <a:xfrm>
                  <a:off x="9522" y="9315"/>
                  <a:ext cx="119" cy="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East</a:t>
                  </a:r>
                  <a:endParaRPr lang="en-US" altLang="en-US" sz="7400"/>
                </a:p>
              </p:txBody>
            </p:sp>
          </p:grpSp>
        </p:grpSp>
        <p:sp>
          <p:nvSpPr>
            <p:cNvPr id="3094" name="Rectangle 113"/>
            <p:cNvSpPr>
              <a:spLocks noChangeArrowheads="1"/>
            </p:cNvSpPr>
            <p:nvPr/>
          </p:nvSpPr>
          <p:spPr bwMode="auto">
            <a:xfrm>
              <a:off x="12515" y="7647"/>
              <a:ext cx="71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28209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820988">
                <a:spcBef>
                  <a:spcPct val="20000"/>
                </a:spcBef>
                <a:buChar char="–"/>
                <a:defRPr sz="8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820988">
                <a:spcBef>
                  <a:spcPct val="20000"/>
                </a:spcBef>
                <a:buChar char="•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820988">
                <a:spcBef>
                  <a:spcPct val="20000"/>
                </a:spcBef>
                <a:buChar char="–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820988">
                <a:spcBef>
                  <a:spcPct val="20000"/>
                </a:spcBef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</a:rPr>
                <a:t>Chart Title</a:t>
              </a:r>
              <a:endParaRPr lang="en-US" altLang="en-US" sz="14400"/>
            </a:p>
          </p:txBody>
        </p:sp>
      </p:grpSp>
      <p:sp>
        <p:nvSpPr>
          <p:cNvPr id="3082" name="Text Box 116"/>
          <p:cNvSpPr txBox="1">
            <a:spLocks noChangeArrowheads="1"/>
          </p:cNvSpPr>
          <p:nvPr/>
        </p:nvSpPr>
        <p:spPr bwMode="auto">
          <a:xfrm>
            <a:off x="1055688" y="11872913"/>
            <a:ext cx="6856412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5600"/>
          </a:p>
        </p:txBody>
      </p:sp>
      <p:sp>
        <p:nvSpPr>
          <p:cNvPr id="3083" name="Text Box 117"/>
          <p:cNvSpPr txBox="1">
            <a:spLocks noChangeArrowheads="1"/>
          </p:cNvSpPr>
          <p:nvPr/>
        </p:nvSpPr>
        <p:spPr bwMode="auto">
          <a:xfrm>
            <a:off x="17008475" y="12455525"/>
            <a:ext cx="68564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box here</a:t>
            </a:r>
          </a:p>
        </p:txBody>
      </p:sp>
      <p:sp>
        <p:nvSpPr>
          <p:cNvPr id="3084" name="Text Box 118"/>
          <p:cNvSpPr txBox="1">
            <a:spLocks noChangeArrowheads="1"/>
          </p:cNvSpPr>
          <p:nvPr/>
        </p:nvSpPr>
        <p:spPr bwMode="auto">
          <a:xfrm>
            <a:off x="9082088" y="15379700"/>
            <a:ext cx="6729412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117" tIns="41559" rIns="83117" bIns="41559">
            <a:spAutoFit/>
          </a:bodyPr>
          <a:lstStyle>
            <a:lvl1pPr defTabSz="3951288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51288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51288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51288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51288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600" b="1"/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/>
              <a:t>  Table 1. </a:t>
            </a:r>
            <a:r>
              <a:rPr lang="en-US" altLang="en-US" sz="1600"/>
              <a:t>magna non (n=17)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Characteristic	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Age (years)	                   60.9 </a:t>
            </a:r>
            <a:r>
              <a:rPr lang="en-US" altLang="en-US" sz="1600" u="sng"/>
              <a:t>+</a:t>
            </a:r>
            <a:r>
              <a:rPr lang="en-US" altLang="en-US" sz="1600"/>
              <a:t> 9.2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Parity*	                           3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Menopausal	                      17 (100)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Hormone therapy	                       9 (52.9)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Previous posterior repair                                                7 (41.2)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Data are presented as mean </a:t>
            </a:r>
            <a:r>
              <a:rPr lang="en-US" altLang="en-US" sz="1600" u="sng"/>
              <a:t>+</a:t>
            </a:r>
            <a:r>
              <a:rPr lang="en-US" altLang="en-US" sz="1600"/>
              <a:t> standard deviation or n (%)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*Data presented as median</a:t>
            </a:r>
            <a:r>
              <a:rPr lang="en-US" altLang="en-US" sz="1200" b="1"/>
              <a:t>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3085" name="Text Box 119"/>
          <p:cNvSpPr txBox="1">
            <a:spLocks noChangeArrowheads="1"/>
          </p:cNvSpPr>
          <p:nvPr/>
        </p:nvSpPr>
        <p:spPr bwMode="auto">
          <a:xfrm>
            <a:off x="24963438" y="5080000"/>
            <a:ext cx="6856412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</p:txBody>
      </p:sp>
      <p:sp>
        <p:nvSpPr>
          <p:cNvPr id="3086" name="Text Box 120"/>
          <p:cNvSpPr txBox="1">
            <a:spLocks noChangeArrowheads="1"/>
          </p:cNvSpPr>
          <p:nvPr/>
        </p:nvSpPr>
        <p:spPr bwMode="auto">
          <a:xfrm>
            <a:off x="24963438" y="18475325"/>
            <a:ext cx="6856412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48" tIns="36573" rIns="73148" bIns="36573">
            <a:spAutoFit/>
          </a:bodyPr>
          <a:lstStyle>
            <a:lvl1pPr marL="342900" indent="-342900"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Text goes here</a:t>
            </a:r>
            <a:endParaRPr lang="en-US" altLang="en-US" sz="18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87" name="Group 127"/>
          <p:cNvGrpSpPr>
            <a:grpSpLocks/>
          </p:cNvGrpSpPr>
          <p:nvPr/>
        </p:nvGrpSpPr>
        <p:grpSpPr bwMode="auto">
          <a:xfrm>
            <a:off x="17595850" y="8435975"/>
            <a:ext cx="5680075" cy="3421571"/>
            <a:chOff x="11084" y="3986"/>
            <a:chExt cx="3578" cy="1616"/>
          </a:xfrm>
        </p:grpSpPr>
        <p:graphicFrame>
          <p:nvGraphicFramePr>
            <p:cNvPr id="2" name="Object 55"/>
            <p:cNvGraphicFramePr>
              <a:graphicFrameLocks noChangeAspect="1"/>
            </p:cNvGraphicFramePr>
            <p:nvPr/>
          </p:nvGraphicFramePr>
          <p:xfrm>
            <a:off x="11084" y="4237"/>
            <a:ext cx="3578" cy="13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92" name="Rectangle 125"/>
            <p:cNvSpPr>
              <a:spLocks noChangeArrowheads="1"/>
            </p:cNvSpPr>
            <p:nvPr/>
          </p:nvSpPr>
          <p:spPr bwMode="auto">
            <a:xfrm>
              <a:off x="12515" y="3986"/>
              <a:ext cx="71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28209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820988">
                <a:spcBef>
                  <a:spcPct val="20000"/>
                </a:spcBef>
                <a:buChar char="–"/>
                <a:defRPr sz="8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820988">
                <a:spcBef>
                  <a:spcPct val="20000"/>
                </a:spcBef>
                <a:buChar char="•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820988">
                <a:spcBef>
                  <a:spcPct val="20000"/>
                </a:spcBef>
                <a:buChar char="–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820988">
                <a:spcBef>
                  <a:spcPct val="20000"/>
                </a:spcBef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</a:rPr>
                <a:t>Chart Title</a:t>
              </a:r>
              <a:endParaRPr lang="en-US" altLang="en-US" sz="14400"/>
            </a:p>
          </p:txBody>
        </p:sp>
      </p:grpSp>
      <p:pic>
        <p:nvPicPr>
          <p:cNvPr id="3088" name="Picture 182" descr="cornerBL"/>
          <p:cNvPicPr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b="435"/>
          <a:stretch>
            <a:fillRect/>
          </a:stretch>
        </p:blipFill>
        <p:spPr bwMode="auto">
          <a:xfrm>
            <a:off x="0" y="17094200"/>
            <a:ext cx="483711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7539950" y="1296991"/>
            <a:ext cx="5105726" cy="107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2599</TotalTime>
  <Words>97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Indianapolis - Template A</dc:title>
  <dc:creator>Curran, Linda M</dc:creator>
  <dc:description>www.MakeSigns.com_x000d_
1.800.347.2744</dc:description>
  <cp:lastModifiedBy>Jamie Nicpon</cp:lastModifiedBy>
  <cp:revision>70</cp:revision>
  <dcterms:created xsi:type="dcterms:W3CDTF">2008-06-06T20:16:50Z</dcterms:created>
  <dcterms:modified xsi:type="dcterms:W3CDTF">2020-06-12T13:55:31Z</dcterms:modified>
</cp:coreProperties>
</file>