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6576000" cy="292608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47688" indent="-90488" algn="l" rtl="0" eaLnBrk="0" fontAlgn="base" hangingPunct="0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96963" indent="-182563" algn="l" rtl="0" eaLnBrk="0" fontAlgn="base" hangingPunct="0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44650" indent="-273050" algn="l" rtl="0" eaLnBrk="0" fontAlgn="base" hangingPunct="0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193925" indent="-365125" algn="l" rtl="0" eaLnBrk="0" fontAlgn="base" hangingPunct="0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6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6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6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6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16">
          <p15:clr>
            <a:srgbClr val="A4A3A4"/>
          </p15:clr>
        </p15:guide>
        <p15:guide id="2" pos="11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CDD0"/>
    <a:srgbClr val="FFFFFF"/>
    <a:srgbClr val="808080"/>
    <a:srgbClr val="F1F1F1"/>
    <a:srgbClr val="F8F8F8"/>
    <a:srgbClr val="DDDDDD"/>
    <a:srgbClr val="EAEAEA"/>
    <a:srgbClr val="800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7" d="100"/>
          <a:sy n="27" d="100"/>
        </p:scale>
        <p:origin x="2376" y="156"/>
      </p:cViewPr>
      <p:guideLst>
        <p:guide orient="horz" pos="9216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901895206243032E-2"/>
          <c:y val="1.4729950900163666E-2"/>
          <c:w val="0.88740245261984396"/>
          <c:h val="0.919803600654664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800080"/>
            </a:solidFill>
            <a:ln w="434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AD-47D5-8670-0B3EB6EC530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FFFF99"/>
            </a:solidFill>
            <a:ln w="434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AD-47D5-8670-0B3EB6EC530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800000"/>
            </a:solidFill>
            <a:ln w="434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AD-47D5-8670-0B3EB6EC53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09437488"/>
        <c:axId val="1"/>
        <c:axId val="0"/>
      </c:bar3DChart>
      <c:catAx>
        <c:axId val="10943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0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30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087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0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30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437488"/>
        <c:crosses val="autoZero"/>
        <c:crossBetween val="between"/>
      </c:valAx>
      <c:spPr>
        <a:noFill/>
        <a:ln w="8692">
          <a:noFill/>
        </a:ln>
      </c:spPr>
    </c:plotArea>
    <c:legend>
      <c:legendPos val="r"/>
      <c:layout>
        <c:manualLayout>
          <c:xMode val="edge"/>
          <c:yMode val="edge"/>
          <c:x val="0.93868450390189517"/>
          <c:y val="0.45008183306055649"/>
          <c:w val="5.6856187290969896E-2"/>
          <c:h val="9.9836333878887074E-2"/>
        </c:manualLayout>
      </c:layout>
      <c:overlay val="0"/>
      <c:spPr>
        <a:noFill/>
        <a:ln w="1087">
          <a:solidFill>
            <a:schemeClr val="tx1"/>
          </a:solidFill>
          <a:prstDash val="solid"/>
        </a:ln>
      </c:spPr>
      <c:txPr>
        <a:bodyPr/>
        <a:lstStyle/>
        <a:p>
          <a:pPr>
            <a:defRPr sz="28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0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5563" y="696913"/>
            <a:ext cx="43592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/>
            </a:lvl1pPr>
          </a:lstStyle>
          <a:p>
            <a:pPr>
              <a:defRPr/>
            </a:pPr>
            <a:fld id="{979D21A1-641C-4329-B6C4-037034D78E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5476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109696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64465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2193925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743200" algn="l" defTabSz="109728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3D620A-B984-4ADE-A4BF-BC652985791B}" type="slidenum">
              <a:rPr lang="en-US" altLang="en-US" sz="120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2850" y="9090382"/>
            <a:ext cx="31090306" cy="62709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5695" y="16580560"/>
            <a:ext cx="25604611" cy="7478889"/>
          </a:xfrm>
        </p:spPr>
        <p:txBody>
          <a:bodyPr/>
          <a:lstStyle>
            <a:lvl1pPr marL="0" indent="0" algn="ctr">
              <a:buNone/>
              <a:defRPr/>
            </a:lvl1pPr>
            <a:lvl2pPr marL="548640" indent="0" algn="ctr">
              <a:buNone/>
              <a:defRPr/>
            </a:lvl2pPr>
            <a:lvl3pPr marL="1097280" indent="0" algn="ctr">
              <a:buNone/>
              <a:defRPr/>
            </a:lvl3pPr>
            <a:lvl4pPr marL="1645920" indent="0" algn="ctr">
              <a:buNone/>
              <a:defRPr/>
            </a:lvl4pPr>
            <a:lvl5pPr marL="2194560" indent="0" algn="ctr">
              <a:buNone/>
              <a:defRPr/>
            </a:lvl5pPr>
            <a:lvl6pPr marL="2743200" indent="0" algn="ctr">
              <a:buNone/>
              <a:defRPr/>
            </a:lvl6pPr>
            <a:lvl7pPr marL="3291840" indent="0" algn="ctr">
              <a:buNone/>
              <a:defRPr/>
            </a:lvl7pPr>
            <a:lvl8pPr marL="3840480" indent="0" algn="ctr">
              <a:buNone/>
              <a:defRPr/>
            </a:lvl8pPr>
            <a:lvl9pPr marL="43891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58B6F-D146-42EA-BE8E-98ADF91EE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69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22131-BAD5-4521-845E-AFF1903B8B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76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8306" y="1171224"/>
            <a:ext cx="8228542" cy="2496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9156" y="1171224"/>
            <a:ext cx="24519819" cy="2496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35C07-22D2-46A7-881F-8EC630D0BE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166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FD65B-A22D-4DDE-B54A-BFC7880EB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40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3" y="18801644"/>
            <a:ext cx="31090306" cy="5813779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3" y="12400845"/>
            <a:ext cx="31090306" cy="6400800"/>
          </a:xfrm>
        </p:spPr>
        <p:txBody>
          <a:bodyPr anchor="b"/>
          <a:lstStyle>
            <a:lvl1pPr marL="0" indent="0">
              <a:buNone/>
              <a:defRPr sz="2400"/>
            </a:lvl1pPr>
            <a:lvl2pPr marL="548640" indent="0">
              <a:buNone/>
              <a:defRPr sz="2200"/>
            </a:lvl2pPr>
            <a:lvl3pPr marL="1097280" indent="0">
              <a:buNone/>
              <a:defRPr sz="1900"/>
            </a:lvl3pPr>
            <a:lvl4pPr marL="1645920" indent="0">
              <a:buNone/>
              <a:defRPr sz="1700"/>
            </a:lvl4pPr>
            <a:lvl5pPr marL="2194560" indent="0">
              <a:buNone/>
              <a:defRPr sz="1700"/>
            </a:lvl5pPr>
            <a:lvl6pPr marL="2743200" indent="0">
              <a:buNone/>
              <a:defRPr sz="1700"/>
            </a:lvl6pPr>
            <a:lvl7pPr marL="3291840" indent="0">
              <a:buNone/>
              <a:defRPr sz="1700"/>
            </a:lvl7pPr>
            <a:lvl8pPr marL="3840480" indent="0">
              <a:buNone/>
              <a:defRPr sz="1700"/>
            </a:lvl8pPr>
            <a:lvl9pPr marL="4389120" indent="0">
              <a:buNone/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42523-A88E-4025-8A3A-F21E240DE8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93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9153" y="6826956"/>
            <a:ext cx="16374180" cy="1931246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72670" y="6826956"/>
            <a:ext cx="16374181" cy="1931246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3D943-683C-4EF2-87E6-5BCC53FBB1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335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156" y="6550379"/>
            <a:ext cx="16160750" cy="2729088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156" y="9279469"/>
            <a:ext cx="16160750" cy="1685995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806" y="6550379"/>
            <a:ext cx="16166042" cy="2729088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806" y="9279469"/>
            <a:ext cx="16166042" cy="1685995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0B386-B594-4442-87E8-BBE8CEDE1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47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AE2B1-0399-42B6-A0E0-CD77840A19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97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56B10-76FD-46E7-894B-6D8092F6A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39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156" y="1165581"/>
            <a:ext cx="12033250" cy="495864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99848" y="1165582"/>
            <a:ext cx="20447000" cy="24973844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156" y="6124223"/>
            <a:ext cx="12033250" cy="20015200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7E300-E855-4709-9E5F-C39ED2D93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635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447" y="20483691"/>
            <a:ext cx="21946306" cy="241582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8447" y="2613379"/>
            <a:ext cx="21946306" cy="17557045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8447" y="22899511"/>
            <a:ext cx="21946306" cy="3434645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84507-F7A7-4662-A37B-2F94BCB6E8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81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169988"/>
            <a:ext cx="32918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8587" tIns="169294" rIns="338587" bIns="1692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6826250"/>
            <a:ext cx="32918400" cy="1931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8587" tIns="169294" rIns="338587" bIns="1692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26649363"/>
            <a:ext cx="8534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8587" tIns="169294" rIns="338587" bIns="16929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496800" y="26649363"/>
            <a:ext cx="11582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8587" tIns="169294" rIns="338587" bIns="16929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212800" y="26649363"/>
            <a:ext cx="8534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8587" tIns="169294" rIns="338587" bIns="1692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200" smtClean="0"/>
            </a:lvl1pPr>
          </a:lstStyle>
          <a:p>
            <a:pPr>
              <a:defRPr/>
            </a:pPr>
            <a:fld id="{8560BDD2-00F2-4C91-BDB4-99B2360D0C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84550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384550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</a:defRPr>
      </a:lvl2pPr>
      <a:lvl3pPr algn="ctr" defTabSz="3384550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</a:defRPr>
      </a:lvl3pPr>
      <a:lvl4pPr algn="ctr" defTabSz="3384550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</a:defRPr>
      </a:lvl4pPr>
      <a:lvl5pPr algn="ctr" defTabSz="3384550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</a:defRPr>
      </a:lvl5pPr>
      <a:lvl6pPr marL="548640" algn="ctr" defTabSz="3385186" rtl="0" fontAlgn="base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</a:defRPr>
      </a:lvl6pPr>
      <a:lvl7pPr marL="1097280" algn="ctr" defTabSz="3385186" rtl="0" fontAlgn="base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</a:defRPr>
      </a:lvl7pPr>
      <a:lvl8pPr marL="1645920" algn="ctr" defTabSz="3385186" rtl="0" fontAlgn="base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</a:defRPr>
      </a:lvl8pPr>
      <a:lvl9pPr marL="2194560" algn="ctr" defTabSz="3385186" rtl="0" fontAlgn="base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</a:defRPr>
      </a:lvl9pPr>
    </p:titleStyle>
    <p:bodyStyle>
      <a:lvl1pPr marL="1270000" indent="-1270000" algn="l" defTabSz="3384550" rtl="0" eaLnBrk="0" fontAlgn="base" hangingPunct="0">
        <a:spcBef>
          <a:spcPct val="20000"/>
        </a:spcBef>
        <a:spcAft>
          <a:spcPct val="0"/>
        </a:spcAft>
        <a:buChar char="•"/>
        <a:defRPr sz="11900">
          <a:solidFill>
            <a:schemeClr val="tx1"/>
          </a:solidFill>
          <a:latin typeface="+mn-lt"/>
          <a:ea typeface="+mn-ea"/>
          <a:cs typeface="+mn-cs"/>
        </a:defRPr>
      </a:lvl1pPr>
      <a:lvl2pPr marL="2749550" indent="-1057275" algn="l" defTabSz="3384550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2pPr>
      <a:lvl3pPr marL="4232275" indent="-847725" algn="l" defTabSz="3384550" rtl="0" eaLnBrk="0" fontAlgn="base" hangingPunct="0">
        <a:spcBef>
          <a:spcPct val="20000"/>
        </a:spcBef>
        <a:spcAft>
          <a:spcPct val="0"/>
        </a:spcAft>
        <a:buChar char="•"/>
        <a:defRPr sz="8900">
          <a:solidFill>
            <a:schemeClr val="tx1"/>
          </a:solidFill>
          <a:latin typeface="+mn-lt"/>
        </a:defRPr>
      </a:lvl3pPr>
      <a:lvl4pPr marL="5924550" indent="-844550" algn="l" defTabSz="3384550" rtl="0" eaLnBrk="0" fontAlgn="base" hangingPunct="0">
        <a:spcBef>
          <a:spcPct val="20000"/>
        </a:spcBef>
        <a:spcAft>
          <a:spcPct val="0"/>
        </a:spcAft>
        <a:buChar char="–"/>
        <a:defRPr sz="7400">
          <a:solidFill>
            <a:schemeClr val="tx1"/>
          </a:solidFill>
          <a:latin typeface="+mn-lt"/>
        </a:defRPr>
      </a:lvl4pPr>
      <a:lvl5pPr marL="7616825" indent="-844550" algn="l" defTabSz="3384550" rtl="0" eaLnBrk="0" fontAlgn="base" hangingPunct="0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5pPr>
      <a:lvl6pPr marL="8166736" indent="-845820" algn="l" defTabSz="3385186" rtl="0" fontAlgn="base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6pPr>
      <a:lvl7pPr marL="8715376" indent="-845820" algn="l" defTabSz="3385186" rtl="0" fontAlgn="base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7pPr>
      <a:lvl8pPr marL="9264016" indent="-845820" algn="l" defTabSz="3385186" rtl="0" fontAlgn="base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8pPr>
      <a:lvl9pPr marL="9812656" indent="-845820" algn="l" defTabSz="3385186" rtl="0" fontAlgn="base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83" descr="cornerTR"/>
          <p:cNvPicPr>
            <a:picLocks noChangeAspect="1" noChangeArrowheads="1"/>
          </p:cNvPicPr>
          <p:nvPr/>
        </p:nvPicPr>
        <p:blipFill>
          <a:blip r:embed="rId3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3713" y="0"/>
            <a:ext cx="11952287" cy="956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29"/>
          <p:cNvSpPr txBox="1">
            <a:spLocks noChangeArrowheads="1"/>
          </p:cNvSpPr>
          <p:nvPr/>
        </p:nvSpPr>
        <p:spPr bwMode="auto">
          <a:xfrm>
            <a:off x="1220788" y="744538"/>
            <a:ext cx="26574750" cy="306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33845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3845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3845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3845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3845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384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384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384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384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700">
                <a:latin typeface="Arial Black" panose="020B0A04020102020204" pitchFamily="34" charset="0"/>
              </a:rPr>
              <a:t>Insert Your Poster Title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700">
                <a:latin typeface="Arial Black" panose="020B0A04020102020204" pitchFamily="34" charset="0"/>
              </a:rPr>
              <a:t>A Second Line of Your Poster Title Can Go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800" b="1">
                <a:cs typeface="Arial" panose="020B0604020202020204" pitchFamily="34" charset="0"/>
              </a:rPr>
              <a:t>Authors and Institutions Can Go Here</a:t>
            </a:r>
          </a:p>
        </p:txBody>
      </p:sp>
      <p:sp>
        <p:nvSpPr>
          <p:cNvPr id="3076" name="Text Box 38"/>
          <p:cNvSpPr txBox="1">
            <a:spLocks noChangeArrowheads="1"/>
          </p:cNvSpPr>
          <p:nvPr/>
        </p:nvSpPr>
        <p:spPr bwMode="auto">
          <a:xfrm>
            <a:off x="1220788" y="6773863"/>
            <a:ext cx="761841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45148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148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148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148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148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100">
                <a:latin typeface="Arial Black" panose="020B0A04020102020204" pitchFamily="34" charset="0"/>
                <a:cs typeface="Arial" panose="020B0604020202020204" pitchFamily="34" charset="0"/>
              </a:rPr>
              <a:t>Abstract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6700"/>
          </a:p>
        </p:txBody>
      </p:sp>
      <p:sp>
        <p:nvSpPr>
          <p:cNvPr id="3077" name="Text Box 39"/>
          <p:cNvSpPr txBox="1">
            <a:spLocks noChangeArrowheads="1"/>
          </p:cNvSpPr>
          <p:nvPr/>
        </p:nvSpPr>
        <p:spPr bwMode="auto">
          <a:xfrm>
            <a:off x="10059988" y="6773863"/>
            <a:ext cx="7618412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45148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148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148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148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148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100">
                <a:latin typeface="Arial Black" panose="020B0A04020102020204" pitchFamily="34" charset="0"/>
                <a:cs typeface="Arial" panose="020B0604020202020204" pitchFamily="34" charset="0"/>
              </a:rPr>
              <a:t>Objective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600">
              <a:cs typeface="Arial" panose="020B0604020202020204" pitchFamily="34" charset="0"/>
            </a:endParaRPr>
          </a:p>
        </p:txBody>
      </p:sp>
      <p:sp>
        <p:nvSpPr>
          <p:cNvPr id="3078" name="Text Box 42"/>
          <p:cNvSpPr txBox="1">
            <a:spLocks noChangeArrowheads="1"/>
          </p:cNvSpPr>
          <p:nvPr/>
        </p:nvSpPr>
        <p:spPr bwMode="auto">
          <a:xfrm>
            <a:off x="18897600" y="6773863"/>
            <a:ext cx="7618413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45148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148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148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148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148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100">
                <a:latin typeface="Arial Black" panose="020B0A04020102020204" pitchFamily="34" charset="0"/>
                <a:cs typeface="Arial" panose="020B0604020202020204" pitchFamily="34" charset="0"/>
              </a:rPr>
              <a:t>Results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600">
              <a:cs typeface="Arial" panose="020B0604020202020204" pitchFamily="34" charset="0"/>
            </a:endParaRPr>
          </a:p>
        </p:txBody>
      </p:sp>
      <p:sp>
        <p:nvSpPr>
          <p:cNvPr id="3079" name="Text Box 46"/>
          <p:cNvSpPr txBox="1">
            <a:spLocks noChangeArrowheads="1"/>
          </p:cNvSpPr>
          <p:nvPr/>
        </p:nvSpPr>
        <p:spPr bwMode="auto">
          <a:xfrm>
            <a:off x="10059988" y="13544550"/>
            <a:ext cx="7618412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45148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148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148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148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148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100">
                <a:latin typeface="Arial Black" panose="020B0A04020102020204" pitchFamily="34" charset="0"/>
                <a:cs typeface="Arial" panose="020B0604020202020204" pitchFamily="34" charset="0"/>
              </a:rPr>
              <a:t>Methods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600">
              <a:cs typeface="Arial" panose="020B0604020202020204" pitchFamily="34" charset="0"/>
            </a:endParaRPr>
          </a:p>
        </p:txBody>
      </p:sp>
      <p:sp>
        <p:nvSpPr>
          <p:cNvPr id="3080" name="Text Box 52"/>
          <p:cNvSpPr txBox="1">
            <a:spLocks noChangeArrowheads="1"/>
          </p:cNvSpPr>
          <p:nvPr/>
        </p:nvSpPr>
        <p:spPr bwMode="auto">
          <a:xfrm>
            <a:off x="27736800" y="21304250"/>
            <a:ext cx="7618413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78" tIns="43888" rIns="87778" bIns="43888">
            <a:spAutoFit/>
          </a:bodyPr>
          <a:lstStyle>
            <a:lvl1pPr defTabSz="45148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148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148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148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148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Acknowledgements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Text goes here</a:t>
            </a:r>
          </a:p>
        </p:txBody>
      </p:sp>
      <p:grpSp>
        <p:nvGrpSpPr>
          <p:cNvPr id="3081" name="Group 126"/>
          <p:cNvGrpSpPr>
            <a:grpSpLocks/>
          </p:cNvGrpSpPr>
          <p:nvPr/>
        </p:nvGrpSpPr>
        <p:grpSpPr bwMode="auto">
          <a:xfrm>
            <a:off x="19354800" y="21583650"/>
            <a:ext cx="6702425" cy="4829175"/>
            <a:chOff x="10973" y="7647"/>
            <a:chExt cx="3800" cy="1712"/>
          </a:xfrm>
        </p:grpSpPr>
        <p:grpSp>
          <p:nvGrpSpPr>
            <p:cNvPr id="3093" name="Group 57"/>
            <p:cNvGrpSpPr>
              <a:grpSpLocks/>
            </p:cNvGrpSpPr>
            <p:nvPr/>
          </p:nvGrpSpPr>
          <p:grpSpPr bwMode="auto">
            <a:xfrm>
              <a:off x="10973" y="7873"/>
              <a:ext cx="3800" cy="1486"/>
              <a:chOff x="5927" y="8539"/>
              <a:chExt cx="3800" cy="1486"/>
            </a:xfrm>
          </p:grpSpPr>
          <p:sp>
            <p:nvSpPr>
              <p:cNvPr id="3095" name="Rectangle 5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6700"/>
              </a:p>
            </p:txBody>
          </p:sp>
          <p:sp>
            <p:nvSpPr>
              <p:cNvPr id="3096" name="Line 59"/>
              <p:cNvSpPr>
                <a:spLocks noChangeShapeType="1"/>
              </p:cNvSpPr>
              <p:nvPr/>
            </p:nvSpPr>
            <p:spPr bwMode="auto">
              <a:xfrm>
                <a:off x="6091" y="978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Line 60"/>
              <p:cNvSpPr>
                <a:spLocks noChangeShapeType="1"/>
              </p:cNvSpPr>
              <p:nvPr/>
            </p:nvSpPr>
            <p:spPr bwMode="auto">
              <a:xfrm>
                <a:off x="6091" y="96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Line 61"/>
              <p:cNvSpPr>
                <a:spLocks noChangeShapeType="1"/>
              </p:cNvSpPr>
              <p:nvPr/>
            </p:nvSpPr>
            <p:spPr bwMode="auto">
              <a:xfrm>
                <a:off x="6091" y="948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Line 62"/>
              <p:cNvSpPr>
                <a:spLocks noChangeShapeType="1"/>
              </p:cNvSpPr>
              <p:nvPr/>
            </p:nvSpPr>
            <p:spPr bwMode="auto">
              <a:xfrm>
                <a:off x="6091" y="93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Line 63"/>
              <p:cNvSpPr>
                <a:spLocks noChangeShapeType="1"/>
              </p:cNvSpPr>
              <p:nvPr/>
            </p:nvSpPr>
            <p:spPr bwMode="auto">
              <a:xfrm>
                <a:off x="6091" y="91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Line 64"/>
              <p:cNvSpPr>
                <a:spLocks noChangeShapeType="1"/>
              </p:cNvSpPr>
              <p:nvPr/>
            </p:nvSpPr>
            <p:spPr bwMode="auto">
              <a:xfrm>
                <a:off x="6091" y="903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Line 65"/>
              <p:cNvSpPr>
                <a:spLocks noChangeShapeType="1"/>
              </p:cNvSpPr>
              <p:nvPr/>
            </p:nvSpPr>
            <p:spPr bwMode="auto">
              <a:xfrm>
                <a:off x="6091" y="88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Line 66"/>
              <p:cNvSpPr>
                <a:spLocks noChangeShapeType="1"/>
              </p:cNvSpPr>
              <p:nvPr/>
            </p:nvSpPr>
            <p:spPr bwMode="auto">
              <a:xfrm>
                <a:off x="6091" y="873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Line 67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Rectangle 6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6700"/>
              </a:p>
            </p:txBody>
          </p:sp>
          <p:sp>
            <p:nvSpPr>
              <p:cNvPr id="3106" name="Freeform 69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7" name="Freeform 70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Freeform 71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Freeform 72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0" name="Freeform 73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74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Line 75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0" cy="135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Line 76"/>
              <p:cNvSpPr>
                <a:spLocks noChangeShapeType="1"/>
              </p:cNvSpPr>
              <p:nvPr/>
            </p:nvSpPr>
            <p:spPr bwMode="auto">
              <a:xfrm>
                <a:off x="6066" y="993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Line 77"/>
              <p:cNvSpPr>
                <a:spLocks noChangeShapeType="1"/>
              </p:cNvSpPr>
              <p:nvPr/>
            </p:nvSpPr>
            <p:spPr bwMode="auto">
              <a:xfrm>
                <a:off x="6066" y="978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Line 78"/>
              <p:cNvSpPr>
                <a:spLocks noChangeShapeType="1"/>
              </p:cNvSpPr>
              <p:nvPr/>
            </p:nvSpPr>
            <p:spPr bwMode="auto">
              <a:xfrm>
                <a:off x="6066" y="96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Line 79"/>
              <p:cNvSpPr>
                <a:spLocks noChangeShapeType="1"/>
              </p:cNvSpPr>
              <p:nvPr/>
            </p:nvSpPr>
            <p:spPr bwMode="auto">
              <a:xfrm>
                <a:off x="6066" y="948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Line 80"/>
              <p:cNvSpPr>
                <a:spLocks noChangeShapeType="1"/>
              </p:cNvSpPr>
              <p:nvPr/>
            </p:nvSpPr>
            <p:spPr bwMode="auto">
              <a:xfrm>
                <a:off x="6066" y="93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Line 81"/>
              <p:cNvSpPr>
                <a:spLocks noChangeShapeType="1"/>
              </p:cNvSpPr>
              <p:nvPr/>
            </p:nvSpPr>
            <p:spPr bwMode="auto">
              <a:xfrm>
                <a:off x="6066" y="91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Line 82"/>
              <p:cNvSpPr>
                <a:spLocks noChangeShapeType="1"/>
              </p:cNvSpPr>
              <p:nvPr/>
            </p:nvSpPr>
            <p:spPr bwMode="auto">
              <a:xfrm>
                <a:off x="6066" y="903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Line 83"/>
              <p:cNvSpPr>
                <a:spLocks noChangeShapeType="1"/>
              </p:cNvSpPr>
              <p:nvPr/>
            </p:nvSpPr>
            <p:spPr bwMode="auto">
              <a:xfrm>
                <a:off x="6066" y="88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Line 84"/>
              <p:cNvSpPr>
                <a:spLocks noChangeShapeType="1"/>
              </p:cNvSpPr>
              <p:nvPr/>
            </p:nvSpPr>
            <p:spPr bwMode="auto">
              <a:xfrm>
                <a:off x="6066" y="873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Line 85"/>
              <p:cNvSpPr>
                <a:spLocks noChangeShapeType="1"/>
              </p:cNvSpPr>
              <p:nvPr/>
            </p:nvSpPr>
            <p:spPr bwMode="auto">
              <a:xfrm>
                <a:off x="6066" y="858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Line 86"/>
              <p:cNvSpPr>
                <a:spLocks noChangeShapeType="1"/>
              </p:cNvSpPr>
              <p:nvPr/>
            </p:nvSpPr>
            <p:spPr bwMode="auto">
              <a:xfrm>
                <a:off x="6091" y="993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Line 87"/>
              <p:cNvSpPr>
                <a:spLocks noChangeShapeType="1"/>
              </p:cNvSpPr>
              <p:nvPr/>
            </p:nvSpPr>
            <p:spPr bwMode="auto">
              <a:xfrm flipV="1">
                <a:off x="6091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Line 88"/>
              <p:cNvSpPr>
                <a:spLocks noChangeShapeType="1"/>
              </p:cNvSpPr>
              <p:nvPr/>
            </p:nvSpPr>
            <p:spPr bwMode="auto">
              <a:xfrm flipV="1">
                <a:off x="7135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Line 89"/>
              <p:cNvSpPr>
                <a:spLocks noChangeShapeType="1"/>
              </p:cNvSpPr>
              <p:nvPr/>
            </p:nvSpPr>
            <p:spPr bwMode="auto">
              <a:xfrm flipV="1">
                <a:off x="8183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Line 90"/>
              <p:cNvSpPr>
                <a:spLocks noChangeShapeType="1"/>
              </p:cNvSpPr>
              <p:nvPr/>
            </p:nvSpPr>
            <p:spPr bwMode="auto">
              <a:xfrm flipV="1">
                <a:off x="9227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Rectangle 91"/>
              <p:cNvSpPr>
                <a:spLocks noChangeArrowheads="1"/>
              </p:cNvSpPr>
              <p:nvPr/>
            </p:nvSpPr>
            <p:spPr bwMode="auto">
              <a:xfrm>
                <a:off x="6007" y="9892"/>
                <a:ext cx="45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0</a:t>
                </a:r>
                <a:endParaRPr lang="en-US" altLang="en-US" sz="10800"/>
              </a:p>
            </p:txBody>
          </p:sp>
          <p:sp>
            <p:nvSpPr>
              <p:cNvPr id="3129" name="Rectangle 92"/>
              <p:cNvSpPr>
                <a:spLocks noChangeArrowheads="1"/>
              </p:cNvSpPr>
              <p:nvPr/>
            </p:nvSpPr>
            <p:spPr bwMode="auto">
              <a:xfrm>
                <a:off x="5967" y="9743"/>
                <a:ext cx="89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20</a:t>
                </a:r>
                <a:endParaRPr lang="en-US" altLang="en-US" sz="10800"/>
              </a:p>
            </p:txBody>
          </p:sp>
          <p:sp>
            <p:nvSpPr>
              <p:cNvPr id="3130" name="Rectangle 93"/>
              <p:cNvSpPr>
                <a:spLocks noChangeArrowheads="1"/>
              </p:cNvSpPr>
              <p:nvPr/>
            </p:nvSpPr>
            <p:spPr bwMode="auto">
              <a:xfrm>
                <a:off x="5967" y="9591"/>
                <a:ext cx="89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40</a:t>
                </a:r>
                <a:endParaRPr lang="en-US" altLang="en-US" sz="10800"/>
              </a:p>
            </p:txBody>
          </p:sp>
          <p:sp>
            <p:nvSpPr>
              <p:cNvPr id="3131" name="Rectangle 94"/>
              <p:cNvSpPr>
                <a:spLocks noChangeArrowheads="1"/>
              </p:cNvSpPr>
              <p:nvPr/>
            </p:nvSpPr>
            <p:spPr bwMode="auto">
              <a:xfrm>
                <a:off x="5967" y="9441"/>
                <a:ext cx="89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60</a:t>
                </a:r>
                <a:endParaRPr lang="en-US" altLang="en-US" sz="10800"/>
              </a:p>
            </p:txBody>
          </p:sp>
          <p:sp>
            <p:nvSpPr>
              <p:cNvPr id="3132" name="Rectangle 95"/>
              <p:cNvSpPr>
                <a:spLocks noChangeArrowheads="1"/>
              </p:cNvSpPr>
              <p:nvPr/>
            </p:nvSpPr>
            <p:spPr bwMode="auto">
              <a:xfrm>
                <a:off x="5967" y="9291"/>
                <a:ext cx="89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80</a:t>
                </a:r>
                <a:endParaRPr lang="en-US" altLang="en-US" sz="10800"/>
              </a:p>
            </p:txBody>
          </p:sp>
          <p:sp>
            <p:nvSpPr>
              <p:cNvPr id="3133" name="Rectangle 96"/>
              <p:cNvSpPr>
                <a:spLocks noChangeArrowheads="1"/>
              </p:cNvSpPr>
              <p:nvPr/>
            </p:nvSpPr>
            <p:spPr bwMode="auto">
              <a:xfrm>
                <a:off x="5927" y="9140"/>
                <a:ext cx="134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100</a:t>
                </a:r>
                <a:endParaRPr lang="en-US" altLang="en-US" sz="10800"/>
              </a:p>
            </p:txBody>
          </p:sp>
          <p:sp>
            <p:nvSpPr>
              <p:cNvPr id="3134" name="Rectangle 97"/>
              <p:cNvSpPr>
                <a:spLocks noChangeArrowheads="1"/>
              </p:cNvSpPr>
              <p:nvPr/>
            </p:nvSpPr>
            <p:spPr bwMode="auto">
              <a:xfrm>
                <a:off x="5927" y="8990"/>
                <a:ext cx="134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120</a:t>
                </a:r>
                <a:endParaRPr lang="en-US" altLang="en-US" sz="10800"/>
              </a:p>
            </p:txBody>
          </p:sp>
          <p:sp>
            <p:nvSpPr>
              <p:cNvPr id="3135" name="Rectangle 98"/>
              <p:cNvSpPr>
                <a:spLocks noChangeArrowheads="1"/>
              </p:cNvSpPr>
              <p:nvPr/>
            </p:nvSpPr>
            <p:spPr bwMode="auto">
              <a:xfrm>
                <a:off x="5927" y="8840"/>
                <a:ext cx="134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140</a:t>
                </a:r>
                <a:endParaRPr lang="en-US" altLang="en-US" sz="10800"/>
              </a:p>
            </p:txBody>
          </p:sp>
          <p:sp>
            <p:nvSpPr>
              <p:cNvPr id="3136" name="Rectangle 99"/>
              <p:cNvSpPr>
                <a:spLocks noChangeArrowheads="1"/>
              </p:cNvSpPr>
              <p:nvPr/>
            </p:nvSpPr>
            <p:spPr bwMode="auto">
              <a:xfrm>
                <a:off x="5927" y="8689"/>
                <a:ext cx="134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160</a:t>
                </a:r>
                <a:endParaRPr lang="en-US" altLang="en-US" sz="10800"/>
              </a:p>
            </p:txBody>
          </p:sp>
          <p:sp>
            <p:nvSpPr>
              <p:cNvPr id="3137" name="Rectangle 100"/>
              <p:cNvSpPr>
                <a:spLocks noChangeArrowheads="1"/>
              </p:cNvSpPr>
              <p:nvPr/>
            </p:nvSpPr>
            <p:spPr bwMode="auto">
              <a:xfrm>
                <a:off x="5927" y="8539"/>
                <a:ext cx="134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180</a:t>
                </a:r>
                <a:endParaRPr lang="en-US" altLang="en-US" sz="10800"/>
              </a:p>
            </p:txBody>
          </p:sp>
          <p:sp>
            <p:nvSpPr>
              <p:cNvPr id="3138" name="Rectangle 101"/>
              <p:cNvSpPr>
                <a:spLocks noChangeArrowheads="1"/>
              </p:cNvSpPr>
              <p:nvPr/>
            </p:nvSpPr>
            <p:spPr bwMode="auto">
              <a:xfrm>
                <a:off x="5971" y="9965"/>
                <a:ext cx="256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1st Qtr</a:t>
                </a:r>
                <a:endParaRPr lang="en-US" altLang="en-US" sz="10800"/>
              </a:p>
            </p:txBody>
          </p:sp>
          <p:sp>
            <p:nvSpPr>
              <p:cNvPr id="3139" name="Rectangle 102"/>
              <p:cNvSpPr>
                <a:spLocks noChangeArrowheads="1"/>
              </p:cNvSpPr>
              <p:nvPr/>
            </p:nvSpPr>
            <p:spPr bwMode="auto">
              <a:xfrm>
                <a:off x="7003" y="9965"/>
                <a:ext cx="284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2nd Qtr</a:t>
                </a:r>
                <a:endParaRPr lang="en-US" altLang="en-US" sz="10800"/>
              </a:p>
            </p:txBody>
          </p:sp>
          <p:sp>
            <p:nvSpPr>
              <p:cNvPr id="3140" name="Rectangle 103"/>
              <p:cNvSpPr>
                <a:spLocks noChangeArrowheads="1"/>
              </p:cNvSpPr>
              <p:nvPr/>
            </p:nvSpPr>
            <p:spPr bwMode="auto">
              <a:xfrm>
                <a:off x="8060" y="9965"/>
                <a:ext cx="265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3rd Qtr</a:t>
                </a:r>
                <a:endParaRPr lang="en-US" altLang="en-US" sz="10800"/>
              </a:p>
            </p:txBody>
          </p:sp>
          <p:sp>
            <p:nvSpPr>
              <p:cNvPr id="3141" name="Rectangle 104"/>
              <p:cNvSpPr>
                <a:spLocks noChangeArrowheads="1"/>
              </p:cNvSpPr>
              <p:nvPr/>
            </p:nvSpPr>
            <p:spPr bwMode="auto">
              <a:xfrm>
                <a:off x="9104" y="9965"/>
                <a:ext cx="261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384550">
                  <a:spcBef>
                    <a:spcPct val="20000"/>
                  </a:spcBef>
                  <a:buChar char="•"/>
                  <a:defRPr sz="1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384550">
                  <a:spcBef>
                    <a:spcPct val="20000"/>
                  </a:spcBef>
                  <a:buChar char="–"/>
                  <a:defRPr sz="10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384550">
                  <a:spcBef>
                    <a:spcPct val="20000"/>
                  </a:spcBef>
                  <a:buChar char="•"/>
                  <a:defRPr sz="8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384550">
                  <a:spcBef>
                    <a:spcPct val="20000"/>
                  </a:spcBef>
                  <a:buChar char="–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384550">
                  <a:spcBef>
                    <a:spcPct val="20000"/>
                  </a:spcBef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3845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rgbClr val="000000"/>
                    </a:solidFill>
                  </a:rPr>
                  <a:t>4th Qtr</a:t>
                </a:r>
                <a:endParaRPr lang="en-US" altLang="en-US" sz="10800"/>
              </a:p>
            </p:txBody>
          </p:sp>
          <p:grpSp>
            <p:nvGrpSpPr>
              <p:cNvPr id="3142" name="Group 105"/>
              <p:cNvGrpSpPr>
                <a:grpSpLocks/>
              </p:cNvGrpSpPr>
              <p:nvPr/>
            </p:nvGrpSpPr>
            <p:grpSpPr bwMode="auto">
              <a:xfrm>
                <a:off x="9407" y="9181"/>
                <a:ext cx="320" cy="214"/>
                <a:chOff x="9407" y="9181"/>
                <a:chExt cx="320" cy="214"/>
              </a:xfrm>
            </p:grpSpPr>
            <p:sp>
              <p:nvSpPr>
                <p:cNvPr id="3143" name="Rectangle 106"/>
                <p:cNvSpPr>
                  <a:spLocks noChangeArrowheads="1"/>
                </p:cNvSpPr>
                <p:nvPr/>
              </p:nvSpPr>
              <p:spPr bwMode="auto">
                <a:xfrm>
                  <a:off x="9407" y="9181"/>
                  <a:ext cx="320" cy="214"/>
                </a:xfrm>
                <a:prstGeom prst="rect">
                  <a:avLst/>
                </a:prstGeom>
                <a:noFill/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1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0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8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6700"/>
                </a:p>
              </p:txBody>
            </p:sp>
            <p:sp>
              <p:nvSpPr>
                <p:cNvPr id="3144" name="Rectangle 107"/>
                <p:cNvSpPr>
                  <a:spLocks noChangeArrowheads="1"/>
                </p:cNvSpPr>
                <p:nvPr/>
              </p:nvSpPr>
              <p:spPr bwMode="auto">
                <a:xfrm>
                  <a:off x="9432" y="9212"/>
                  <a:ext cx="67" cy="28"/>
                </a:xfrm>
                <a:prstGeom prst="rect">
                  <a:avLst/>
                </a:prstGeom>
                <a:solidFill>
                  <a:srgbClr val="80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1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0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8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6700"/>
                </a:p>
              </p:txBody>
            </p:sp>
            <p:sp>
              <p:nvSpPr>
                <p:cNvPr id="3145" name="Rectangle 108"/>
                <p:cNvSpPr>
                  <a:spLocks noChangeArrowheads="1"/>
                </p:cNvSpPr>
                <p:nvPr/>
              </p:nvSpPr>
              <p:spPr bwMode="auto">
                <a:xfrm>
                  <a:off x="9522" y="9187"/>
                  <a:ext cx="154" cy="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3384550">
                    <a:spcBef>
                      <a:spcPct val="20000"/>
                    </a:spcBef>
                    <a:buChar char="•"/>
                    <a:defRPr sz="11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3384550">
                    <a:spcBef>
                      <a:spcPct val="20000"/>
                    </a:spcBef>
                    <a:buChar char="–"/>
                    <a:defRPr sz="10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3384550">
                    <a:spcBef>
                      <a:spcPct val="20000"/>
                    </a:spcBef>
                    <a:buChar char="•"/>
                    <a:defRPr sz="8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3384550">
                    <a:spcBef>
                      <a:spcPct val="20000"/>
                    </a:spcBef>
                    <a:buChar char="–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3384550">
                    <a:spcBef>
                      <a:spcPct val="20000"/>
                    </a:spcBef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800" b="1">
                      <a:solidFill>
                        <a:srgbClr val="000000"/>
                      </a:solidFill>
                    </a:rPr>
                    <a:t>North</a:t>
                  </a:r>
                  <a:endParaRPr lang="en-US" altLang="en-US" sz="8900"/>
                </a:p>
              </p:txBody>
            </p:sp>
            <p:sp>
              <p:nvSpPr>
                <p:cNvPr id="3146" name="Rectangle 109"/>
                <p:cNvSpPr>
                  <a:spLocks noChangeArrowheads="1"/>
                </p:cNvSpPr>
                <p:nvPr/>
              </p:nvSpPr>
              <p:spPr bwMode="auto">
                <a:xfrm>
                  <a:off x="9432" y="9275"/>
                  <a:ext cx="67" cy="28"/>
                </a:xfrm>
                <a:prstGeom prst="rect">
                  <a:avLst/>
                </a:prstGeom>
                <a:solidFill>
                  <a:srgbClr val="80008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1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0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8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6700"/>
                </a:p>
              </p:txBody>
            </p:sp>
            <p:sp>
              <p:nvSpPr>
                <p:cNvPr id="3147" name="Rectangle 110"/>
                <p:cNvSpPr>
                  <a:spLocks noChangeArrowheads="1"/>
                </p:cNvSpPr>
                <p:nvPr/>
              </p:nvSpPr>
              <p:spPr bwMode="auto">
                <a:xfrm>
                  <a:off x="9522" y="9257"/>
                  <a:ext cx="139" cy="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3384550">
                    <a:spcBef>
                      <a:spcPct val="20000"/>
                    </a:spcBef>
                    <a:buChar char="•"/>
                    <a:defRPr sz="11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3384550">
                    <a:spcBef>
                      <a:spcPct val="20000"/>
                    </a:spcBef>
                    <a:buChar char="–"/>
                    <a:defRPr sz="10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3384550">
                    <a:spcBef>
                      <a:spcPct val="20000"/>
                    </a:spcBef>
                    <a:buChar char="•"/>
                    <a:defRPr sz="8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3384550">
                    <a:spcBef>
                      <a:spcPct val="20000"/>
                    </a:spcBef>
                    <a:buChar char="–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3384550">
                    <a:spcBef>
                      <a:spcPct val="20000"/>
                    </a:spcBef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800" b="1">
                      <a:solidFill>
                        <a:srgbClr val="000000"/>
                      </a:solidFill>
                    </a:rPr>
                    <a:t>West</a:t>
                  </a:r>
                  <a:endParaRPr lang="en-US" altLang="en-US" sz="8900"/>
                </a:p>
              </p:txBody>
            </p:sp>
            <p:sp>
              <p:nvSpPr>
                <p:cNvPr id="3148" name="Rectangle 111"/>
                <p:cNvSpPr>
                  <a:spLocks noChangeArrowheads="1"/>
                </p:cNvSpPr>
                <p:nvPr/>
              </p:nvSpPr>
              <p:spPr bwMode="auto">
                <a:xfrm>
                  <a:off x="9432" y="9339"/>
                  <a:ext cx="67" cy="28"/>
                </a:xfrm>
                <a:prstGeom prst="rect">
                  <a:avLst/>
                </a:prstGeom>
                <a:solidFill>
                  <a:srgbClr val="FFFF99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1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0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8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6700"/>
                </a:p>
              </p:txBody>
            </p:sp>
            <p:sp>
              <p:nvSpPr>
                <p:cNvPr id="3149" name="Rectangle 112"/>
                <p:cNvSpPr>
                  <a:spLocks noChangeArrowheads="1"/>
                </p:cNvSpPr>
                <p:nvPr/>
              </p:nvSpPr>
              <p:spPr bwMode="auto">
                <a:xfrm>
                  <a:off x="9522" y="9315"/>
                  <a:ext cx="124" cy="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3384550">
                    <a:spcBef>
                      <a:spcPct val="20000"/>
                    </a:spcBef>
                    <a:buChar char="•"/>
                    <a:defRPr sz="11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3384550">
                    <a:spcBef>
                      <a:spcPct val="20000"/>
                    </a:spcBef>
                    <a:buChar char="–"/>
                    <a:defRPr sz="10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3384550">
                    <a:spcBef>
                      <a:spcPct val="20000"/>
                    </a:spcBef>
                    <a:buChar char="•"/>
                    <a:defRPr sz="8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3384550">
                    <a:spcBef>
                      <a:spcPct val="20000"/>
                    </a:spcBef>
                    <a:buChar char="–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3384550">
                    <a:spcBef>
                      <a:spcPct val="20000"/>
                    </a:spcBef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33845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800" b="1">
                      <a:solidFill>
                        <a:srgbClr val="000000"/>
                      </a:solidFill>
                    </a:rPr>
                    <a:t>East</a:t>
                  </a:r>
                  <a:endParaRPr lang="en-US" altLang="en-US" sz="8900"/>
                </a:p>
              </p:txBody>
            </p:sp>
          </p:grpSp>
        </p:grpSp>
        <p:sp>
          <p:nvSpPr>
            <p:cNvPr id="3094" name="Rectangle 113"/>
            <p:cNvSpPr>
              <a:spLocks noChangeArrowheads="1"/>
            </p:cNvSpPr>
            <p:nvPr/>
          </p:nvSpPr>
          <p:spPr bwMode="auto">
            <a:xfrm>
              <a:off x="12478" y="7647"/>
              <a:ext cx="79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3384550">
                <a:spcBef>
                  <a:spcPct val="20000"/>
                </a:spcBef>
                <a:buChar char="•"/>
                <a:defRPr sz="11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3384550">
                <a:spcBef>
                  <a:spcPct val="20000"/>
                </a:spcBef>
                <a:buChar char="–"/>
                <a:defRPr sz="103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3384550">
                <a:spcBef>
                  <a:spcPct val="20000"/>
                </a:spcBef>
                <a:buChar char="•"/>
                <a:defRPr sz="8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3384550">
                <a:spcBef>
                  <a:spcPct val="20000"/>
                </a:spcBef>
                <a:buChar char="–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3384550">
                <a:spcBef>
                  <a:spcPct val="20000"/>
                </a:spcBef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3384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3384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3384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3384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</a:rPr>
                <a:t>Chart Title</a:t>
              </a:r>
              <a:endParaRPr lang="en-US" altLang="en-US" sz="17300"/>
            </a:p>
          </p:txBody>
        </p:sp>
      </p:grpSp>
      <p:sp>
        <p:nvSpPr>
          <p:cNvPr id="3082" name="Text Box 116"/>
          <p:cNvSpPr txBox="1">
            <a:spLocks noChangeArrowheads="1"/>
          </p:cNvSpPr>
          <p:nvPr/>
        </p:nvSpPr>
        <p:spPr bwMode="auto">
          <a:xfrm>
            <a:off x="1173163" y="15830550"/>
            <a:ext cx="761841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45148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148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148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148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148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100"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6700"/>
          </a:p>
        </p:txBody>
      </p:sp>
      <p:sp>
        <p:nvSpPr>
          <p:cNvPr id="3083" name="Text Box 117"/>
          <p:cNvSpPr txBox="1">
            <a:spLocks noChangeArrowheads="1"/>
          </p:cNvSpPr>
          <p:nvPr/>
        </p:nvSpPr>
        <p:spPr bwMode="auto">
          <a:xfrm>
            <a:off x="18897600" y="16606838"/>
            <a:ext cx="76184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45148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148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148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148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148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cs typeface="Arial" panose="020B0604020202020204" pitchFamily="34" charset="0"/>
              </a:rPr>
              <a:t>Text box here</a:t>
            </a:r>
          </a:p>
        </p:txBody>
      </p:sp>
      <p:sp>
        <p:nvSpPr>
          <p:cNvPr id="3084" name="Text Box 118"/>
          <p:cNvSpPr txBox="1">
            <a:spLocks noChangeArrowheads="1"/>
          </p:cNvSpPr>
          <p:nvPr/>
        </p:nvSpPr>
        <p:spPr bwMode="auto">
          <a:xfrm>
            <a:off x="10091738" y="20505738"/>
            <a:ext cx="7477125" cy="357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740" tIns="49871" rIns="99740" bIns="49871">
            <a:spAutoFit/>
          </a:bodyPr>
          <a:lstStyle>
            <a:lvl1pPr defTabSz="4740275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402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40275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40275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40275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40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40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40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40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900" b="1"/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900" b="1"/>
              <a:t>  Table 1. </a:t>
            </a:r>
            <a:r>
              <a:rPr lang="en-US" altLang="en-US" sz="1900"/>
              <a:t>magna non (n=17)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 Characteristic	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-------------------------------------------------------------------------------------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  Age (years)	                   60.9 </a:t>
            </a:r>
            <a:r>
              <a:rPr lang="en-US" altLang="en-US" sz="1900" u="sng"/>
              <a:t>+</a:t>
            </a:r>
            <a:r>
              <a:rPr lang="en-US" altLang="en-US" sz="1900"/>
              <a:t> 9.2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  Parity*	                           3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  Menopausal	                      17 (100)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  Hormone therapy	                       9 (52.9)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  Previous posterior repair                                                7 (41.2)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  Data are presented as mean </a:t>
            </a:r>
            <a:r>
              <a:rPr lang="en-US" altLang="en-US" sz="1900" u="sng"/>
              <a:t>+</a:t>
            </a:r>
            <a:r>
              <a:rPr lang="en-US" altLang="en-US" sz="1900"/>
              <a:t> standard deviation or n (%)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900"/>
              <a:t>     *Data presented as median</a:t>
            </a:r>
            <a:r>
              <a:rPr lang="en-US" altLang="en-US" sz="1400" b="1"/>
              <a:t>         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400" b="1"/>
          </a:p>
        </p:txBody>
      </p:sp>
      <p:sp>
        <p:nvSpPr>
          <p:cNvPr id="3085" name="Text Box 119"/>
          <p:cNvSpPr txBox="1">
            <a:spLocks noChangeArrowheads="1"/>
          </p:cNvSpPr>
          <p:nvPr/>
        </p:nvSpPr>
        <p:spPr bwMode="auto">
          <a:xfrm>
            <a:off x="27736800" y="6773863"/>
            <a:ext cx="7618413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45148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148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148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148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148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100">
                <a:latin typeface="Arial Black" panose="020B0A04020102020204" pitchFamily="34" charset="0"/>
                <a:cs typeface="Arial" panose="020B0604020202020204" pitchFamily="34" charset="0"/>
              </a:rPr>
              <a:t>Conclusion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cs typeface="Arial" panose="020B0604020202020204" pitchFamily="34" charset="0"/>
              </a:rPr>
              <a:t>Text goes here</a:t>
            </a:r>
          </a:p>
        </p:txBody>
      </p:sp>
      <p:sp>
        <p:nvSpPr>
          <p:cNvPr id="3086" name="Text Box 120"/>
          <p:cNvSpPr txBox="1">
            <a:spLocks noChangeArrowheads="1"/>
          </p:cNvSpPr>
          <p:nvPr/>
        </p:nvSpPr>
        <p:spPr bwMode="auto">
          <a:xfrm>
            <a:off x="27736800" y="24633238"/>
            <a:ext cx="761841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78" tIns="43888" rIns="87778" bIns="43888">
            <a:spAutoFit/>
          </a:bodyPr>
          <a:lstStyle>
            <a:lvl1pPr marL="411163" indent="-411163" defTabSz="4514850">
              <a:spcBef>
                <a:spcPct val="20000"/>
              </a:spcBef>
              <a:buChar char="•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1485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1485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14850">
              <a:spcBef>
                <a:spcPct val="20000"/>
              </a:spcBef>
              <a:buChar char="–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14850">
              <a:spcBef>
                <a:spcPct val="20000"/>
              </a:spcBef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14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 Black" panose="020B0A04020102020204" pitchFamily="34" charset="0"/>
                <a:cs typeface="Arial" panose="020B0604020202020204" pitchFamily="34" charset="0"/>
              </a:rPr>
              <a:t>References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Text goes here</a:t>
            </a:r>
            <a:endParaRPr lang="en-US" altLang="en-US" sz="220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87" name="Group 127"/>
          <p:cNvGrpSpPr>
            <a:grpSpLocks/>
          </p:cNvGrpSpPr>
          <p:nvPr/>
        </p:nvGrpSpPr>
        <p:grpSpPr bwMode="auto">
          <a:xfrm>
            <a:off x="19550950" y="11247437"/>
            <a:ext cx="6311715" cy="4562613"/>
            <a:chOff x="11084" y="3986"/>
            <a:chExt cx="3578" cy="1616"/>
          </a:xfrm>
        </p:grpSpPr>
        <p:graphicFrame>
          <p:nvGraphicFramePr>
            <p:cNvPr id="2" name="Object 55"/>
            <p:cNvGraphicFramePr>
              <a:graphicFrameLocks noChangeAspect="1"/>
            </p:cNvGraphicFramePr>
            <p:nvPr/>
          </p:nvGraphicFramePr>
          <p:xfrm>
            <a:off x="11084" y="4237"/>
            <a:ext cx="3578" cy="13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092" name="Rectangle 125"/>
            <p:cNvSpPr>
              <a:spLocks noChangeArrowheads="1"/>
            </p:cNvSpPr>
            <p:nvPr/>
          </p:nvSpPr>
          <p:spPr bwMode="auto">
            <a:xfrm>
              <a:off x="12478" y="3986"/>
              <a:ext cx="79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3384550">
                <a:spcBef>
                  <a:spcPct val="20000"/>
                </a:spcBef>
                <a:buChar char="•"/>
                <a:defRPr sz="11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3384550">
                <a:spcBef>
                  <a:spcPct val="20000"/>
                </a:spcBef>
                <a:buChar char="–"/>
                <a:defRPr sz="103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3384550">
                <a:spcBef>
                  <a:spcPct val="20000"/>
                </a:spcBef>
                <a:buChar char="•"/>
                <a:defRPr sz="8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3384550">
                <a:spcBef>
                  <a:spcPct val="20000"/>
                </a:spcBef>
                <a:buChar char="–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3384550">
                <a:spcBef>
                  <a:spcPct val="20000"/>
                </a:spcBef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3384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3384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3384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3384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</a:rPr>
                <a:t>Chart Title</a:t>
              </a:r>
              <a:endParaRPr lang="en-US" altLang="en-US" sz="17300"/>
            </a:p>
          </p:txBody>
        </p:sp>
      </p:grpSp>
      <p:pic>
        <p:nvPicPr>
          <p:cNvPr id="3088" name="Picture 182" descr="cornerBL"/>
          <p:cNvPicPr>
            <a:picLocks noChangeAspect="1" noChangeArrowheads="1"/>
          </p:cNvPicPr>
          <p:nvPr/>
        </p:nvPicPr>
        <p:blipFill>
          <a:blip r:embed="rId5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" b="435"/>
          <a:stretch>
            <a:fillRect/>
          </a:stretch>
        </p:blipFill>
        <p:spPr bwMode="auto">
          <a:xfrm>
            <a:off x="0" y="22791738"/>
            <a:ext cx="5375275" cy="646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1546006" y="1504950"/>
            <a:ext cx="4441533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2597</TotalTime>
  <Words>97</Words>
  <Application>Microsoft Office PowerPoint</Application>
  <PresentationFormat>Custom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Indianapolis - Template A</dc:title>
  <dc:creator>Curran, Linda M</dc:creator>
  <dc:description>www.MakeSigns.com_x000d_
1.800.347.2744</dc:description>
  <cp:lastModifiedBy>Jamie Nicpon</cp:lastModifiedBy>
  <cp:revision>71</cp:revision>
  <dcterms:created xsi:type="dcterms:W3CDTF">2008-06-06T20:16:50Z</dcterms:created>
  <dcterms:modified xsi:type="dcterms:W3CDTF">2020-06-30T16:15:14Z</dcterms:modified>
</cp:coreProperties>
</file>